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</p:sldMasterIdLst>
  <p:notesMasterIdLst>
    <p:notesMasterId r:id="rId21"/>
  </p:notesMasterIdLst>
  <p:sldIdLst>
    <p:sldId id="328" r:id="rId2"/>
    <p:sldId id="410" r:id="rId3"/>
    <p:sldId id="415" r:id="rId4"/>
    <p:sldId id="408" r:id="rId5"/>
    <p:sldId id="397" r:id="rId6"/>
    <p:sldId id="314" r:id="rId7"/>
    <p:sldId id="409" r:id="rId8"/>
    <p:sldId id="358" r:id="rId9"/>
    <p:sldId id="357" r:id="rId10"/>
    <p:sldId id="359" r:id="rId11"/>
    <p:sldId id="360" r:id="rId12"/>
    <p:sldId id="404" r:id="rId13"/>
    <p:sldId id="356" r:id="rId14"/>
    <p:sldId id="361" r:id="rId15"/>
    <p:sldId id="411" r:id="rId16"/>
    <p:sldId id="413" r:id="rId17"/>
    <p:sldId id="400" r:id="rId18"/>
    <p:sldId id="401" r:id="rId19"/>
    <p:sldId id="348" r:id="rId20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PEC" id="{52F510C2-3F72-476D-87D1-408108902039}">
          <p14:sldIdLst>
            <p14:sldId id="328"/>
            <p14:sldId id="410"/>
            <p14:sldId id="415"/>
            <p14:sldId id="408"/>
            <p14:sldId id="397"/>
            <p14:sldId id="314"/>
            <p14:sldId id="409"/>
            <p14:sldId id="358"/>
            <p14:sldId id="357"/>
            <p14:sldId id="359"/>
            <p14:sldId id="360"/>
            <p14:sldId id="404"/>
            <p14:sldId id="356"/>
            <p14:sldId id="361"/>
            <p14:sldId id="411"/>
            <p14:sldId id="413"/>
            <p14:sldId id="400"/>
            <p14:sldId id="401"/>
            <p14:sldId id="34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255" userDrawn="1">
          <p15:clr>
            <a:srgbClr val="A4A3A4"/>
          </p15:clr>
        </p15:guide>
        <p15:guide id="3" orient="horz" pos="1139" userDrawn="1">
          <p15:clr>
            <a:srgbClr val="A4A3A4"/>
          </p15:clr>
        </p15:guide>
        <p15:guide id="4" orient="horz" pos="1094" userDrawn="1">
          <p15:clr>
            <a:srgbClr val="A4A3A4"/>
          </p15:clr>
        </p15:guide>
        <p15:guide id="5" orient="horz" pos="4013" userDrawn="1">
          <p15:clr>
            <a:srgbClr val="A4A3A4"/>
          </p15:clr>
        </p15:guide>
        <p15:guide id="6" orient="horz" pos="4201" userDrawn="1">
          <p15:clr>
            <a:srgbClr val="A4A3A4"/>
          </p15:clr>
        </p15:guide>
        <p15:guide id="7" pos="3840" userDrawn="1">
          <p15:clr>
            <a:srgbClr val="A4A3A4"/>
          </p15:clr>
        </p15:guide>
        <p15:guide id="8" pos="756" userDrawn="1">
          <p15:clr>
            <a:srgbClr val="A4A3A4"/>
          </p15:clr>
        </p15:guide>
        <p15:guide id="9" pos="6924" userDrawn="1">
          <p15:clr>
            <a:srgbClr val="A4A3A4"/>
          </p15:clr>
        </p15:guide>
        <p15:guide id="10" pos="7287" userDrawn="1">
          <p15:clr>
            <a:srgbClr val="A4A3A4"/>
          </p15:clr>
        </p15:guide>
        <p15:guide id="11" orient="horz" pos="436" userDrawn="1">
          <p15:clr>
            <a:srgbClr val="A4A3A4"/>
          </p15:clr>
        </p15:guide>
        <p15:guide id="12" orient="horz" pos="4178" userDrawn="1">
          <p15:clr>
            <a:srgbClr val="A4A3A4"/>
          </p15:clr>
        </p15:guide>
        <p15:guide id="13" pos="393" userDrawn="1">
          <p15:clr>
            <a:srgbClr val="A4A3A4"/>
          </p15:clr>
        </p15:guide>
        <p15:guide id="14" pos="73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31F"/>
    <a:srgbClr val="6B6DE7"/>
    <a:srgbClr val="FFA300"/>
    <a:srgbClr val="FF4365"/>
    <a:srgbClr val="00C4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howGuides="1">
      <p:cViewPr varScale="1">
        <p:scale>
          <a:sx n="86" d="100"/>
          <a:sy n="86" d="100"/>
        </p:scale>
        <p:origin x="514" y="53"/>
      </p:cViewPr>
      <p:guideLst>
        <p:guide orient="horz" pos="2160"/>
        <p:guide orient="horz" pos="255"/>
        <p:guide orient="horz" pos="1139"/>
        <p:guide orient="horz" pos="1094"/>
        <p:guide orient="horz" pos="4013"/>
        <p:guide orient="horz" pos="4201"/>
        <p:guide pos="3840"/>
        <p:guide pos="756"/>
        <p:guide pos="6924"/>
        <p:guide pos="7287"/>
        <p:guide orient="horz" pos="436"/>
        <p:guide orient="horz" pos="4178"/>
        <p:guide pos="393"/>
        <p:guide pos="734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3154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680E798-53FF-4C51-A981-953463752515}" type="datetimeFigureOut">
              <a:rPr lang="fr-FR" smtClean="0"/>
              <a:pPr/>
              <a:t>23/09/2022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1B06CD8F-B7ED-4A05-9FB1-A01CC0EF02CC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662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DC5D7704-18C2-E568-594D-76EF1DFBF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72830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27978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3342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60350" y="687388"/>
            <a:ext cx="6096000" cy="3429000"/>
          </a:xfrm>
        </p:spPr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4BF8ECEB-14B5-C1E0-2666-FBF478B649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53559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124DCFDD-F8CB-A88A-F739-6BE5D58F2D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3181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9FDE84B1-D762-D380-66C4-D0BE1BB13C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43941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9200ADA4-CBE1-FB87-DB7B-1BCE99FCEA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94912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787412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841508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139518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0828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FD56EC6C-347C-713B-C829-B249EC634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9535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E91460FB-200A-9210-CD66-C0AABEA1AF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561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5F85373F-F294-823B-8B92-F416EF5766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4041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8377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E204B103-85B4-D370-5422-29D0C77DED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7054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es notes 5">
            <a:extLst>
              <a:ext uri="{FF2B5EF4-FFF2-40B4-BE49-F238E27FC236}">
                <a16:creationId xmlns:a16="http://schemas.microsoft.com/office/drawing/2014/main" id="{BA4714CB-A367-D75B-244B-2387F9B273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9652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253229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06CD8F-B7ED-4A05-9FB1-A01CC0EF02CC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74591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610435" y="3702976"/>
            <a:ext cx="2400000" cy="360000"/>
          </a:xfrm>
          <a:ln>
            <a:noFill/>
          </a:ln>
        </p:spPr>
        <p:txBody>
          <a:bodyPr anchor="t" anchorCtr="0"/>
          <a:lstStyle>
            <a:lvl1pPr algn="l">
              <a:defRPr sz="1200" b="1">
                <a:solidFill>
                  <a:schemeClr val="tx2"/>
                </a:solidFill>
              </a:defRPr>
            </a:lvl1pPr>
          </a:lstStyle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610435" y="1052560"/>
            <a:ext cx="11040000" cy="2304000"/>
          </a:xfrm>
        </p:spPr>
        <p:txBody>
          <a:bodyPr/>
          <a:lstStyle>
            <a:lvl1pPr>
              <a:defRPr sz="5500"/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51384" y="5580000"/>
            <a:ext cx="1980000" cy="8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2610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-426" y="0"/>
            <a:ext cx="1219242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610435" y="3702976"/>
            <a:ext cx="2400000" cy="360000"/>
          </a:xfrm>
          <a:ln>
            <a:noFill/>
          </a:ln>
        </p:spPr>
        <p:txBody>
          <a:bodyPr anchor="t" anchorCtr="0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610435" y="1052560"/>
            <a:ext cx="11040000" cy="2304000"/>
          </a:xfrm>
        </p:spPr>
        <p:txBody>
          <a:bodyPr/>
          <a:lstStyle>
            <a:lvl1pPr>
              <a:defRPr sz="55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5483667"/>
            <a:ext cx="2267980" cy="105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238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pictogramm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610435" y="4155716"/>
            <a:ext cx="2400000" cy="360000"/>
          </a:xfrm>
          <a:ln>
            <a:noFill/>
          </a:ln>
        </p:spPr>
        <p:txBody>
          <a:bodyPr anchor="t" anchorCtr="0"/>
          <a:lstStyle>
            <a:lvl1pPr algn="l">
              <a:defRPr sz="1200" b="1">
                <a:solidFill>
                  <a:schemeClr val="tx2"/>
                </a:solidFill>
              </a:defRPr>
            </a:lvl1pPr>
          </a:lstStyle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610435" y="708304"/>
            <a:ext cx="5280000" cy="3132000"/>
          </a:xfrm>
        </p:spPr>
        <p:txBody>
          <a:bodyPr/>
          <a:lstStyle>
            <a:lvl1pPr>
              <a:defRPr sz="4300" baseline="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508800" y="1447200"/>
            <a:ext cx="5280000" cy="3960000"/>
          </a:xfrm>
        </p:spPr>
        <p:txBody>
          <a:bodyPr tIns="1080000" anchor="ctr" anchorCtr="0"/>
          <a:lstStyle>
            <a:lvl1pPr marL="0" indent="0" algn="ctr">
              <a:buFont typeface="Arial" pitchFamily="34" charset="0"/>
              <a:buNone/>
              <a:defRPr b="1"/>
            </a:lvl1pPr>
          </a:lstStyle>
          <a:p>
            <a:pPr lvl="0"/>
            <a:r>
              <a:rPr lang="fr-FR" dirty="0"/>
              <a:t>Pictogramme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51384" y="5580000"/>
            <a:ext cx="1980000" cy="8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651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pictogramm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gray">
          <a:xfrm>
            <a:off x="-426" y="0"/>
            <a:ext cx="1219242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610435" y="4155716"/>
            <a:ext cx="2400000" cy="360000"/>
          </a:xfrm>
          <a:ln>
            <a:noFill/>
          </a:ln>
        </p:spPr>
        <p:txBody>
          <a:bodyPr anchor="t" anchorCtr="0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610435" y="708304"/>
            <a:ext cx="5280000" cy="3132000"/>
          </a:xfrm>
        </p:spPr>
        <p:txBody>
          <a:bodyPr/>
          <a:lstStyle>
            <a:lvl1pPr>
              <a:defRPr sz="43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6508800" y="1447200"/>
            <a:ext cx="5280000" cy="3960000"/>
          </a:xfrm>
        </p:spPr>
        <p:txBody>
          <a:bodyPr tIns="1080000" anchor="ctr" anchorCtr="0"/>
          <a:lstStyle>
            <a:lvl1pPr marL="0" indent="0" algn="ctr">
              <a:buFont typeface="Arial" pitchFamily="34" charset="0"/>
              <a:buNone/>
              <a:defRPr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/>
              <a:t>Pictogramme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5483667"/>
            <a:ext cx="2267980" cy="1052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210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621916" y="0"/>
            <a:ext cx="4570084" cy="68580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marL="0" indent="0" algn="ctr">
              <a:buFont typeface="Arial" pitchFamily="34" charset="0"/>
              <a:buNone/>
              <a:defRPr b="1"/>
            </a:lvl1pPr>
          </a:lstStyle>
          <a:p>
            <a:pPr lvl="0"/>
            <a:r>
              <a:rPr lang="fr-FR" dirty="0"/>
              <a:t>Image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610435" y="4155716"/>
            <a:ext cx="2400000" cy="360000"/>
          </a:xfrm>
          <a:ln>
            <a:noFill/>
          </a:ln>
        </p:spPr>
        <p:txBody>
          <a:bodyPr anchor="t" anchorCtr="0"/>
          <a:lstStyle>
            <a:lvl1pPr algn="l">
              <a:defRPr sz="1200" b="1">
                <a:solidFill>
                  <a:schemeClr val="tx2"/>
                </a:solidFill>
              </a:defRPr>
            </a:lvl1pPr>
          </a:lstStyle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610435" y="708304"/>
            <a:ext cx="5280000" cy="3132000"/>
          </a:xfrm>
        </p:spPr>
        <p:txBody>
          <a:bodyPr/>
          <a:lstStyle>
            <a:lvl1pPr>
              <a:defRPr sz="4300"/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551384" y="5580000"/>
            <a:ext cx="1980000" cy="89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345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re et imag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gray">
          <a:xfrm>
            <a:off x="-426" y="0"/>
            <a:ext cx="1219242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610435" y="4155716"/>
            <a:ext cx="2400000" cy="360000"/>
          </a:xfrm>
          <a:ln>
            <a:noFill/>
          </a:ln>
        </p:spPr>
        <p:txBody>
          <a:bodyPr anchor="t" anchorCtr="0"/>
          <a:lstStyle>
            <a:lvl1pPr algn="l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610435" y="708304"/>
            <a:ext cx="5280000" cy="3132000"/>
          </a:xfrm>
        </p:spPr>
        <p:txBody>
          <a:bodyPr/>
          <a:lstStyle>
            <a:lvl1pPr>
              <a:defRPr sz="43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35360" y="5483667"/>
            <a:ext cx="2267980" cy="1052853"/>
          </a:xfrm>
          <a:prstGeom prst="rect">
            <a:avLst/>
          </a:prstGeom>
        </p:spPr>
      </p:pic>
      <p:sp>
        <p:nvSpPr>
          <p:cNvPr id="12" name="Espace réservé pour une image  7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7621916" y="0"/>
            <a:ext cx="4570084" cy="68580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marL="0" indent="0" algn="ctr">
              <a:buFont typeface="Arial" pitchFamily="34" charset="0"/>
              <a:buNone/>
              <a:defRPr b="1"/>
            </a:lvl1pPr>
          </a:lstStyle>
          <a:p>
            <a:pPr lvl="0"/>
            <a:r>
              <a:rPr lang="fr-FR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876683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10435" y="415571"/>
            <a:ext cx="11040000" cy="1044000"/>
          </a:xfrm>
        </p:spPr>
        <p:txBody>
          <a:bodyPr/>
          <a:lstStyle>
            <a:lvl1pPr>
              <a:defRPr sz="300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523347" y="1676046"/>
            <a:ext cx="480000" cy="4680000"/>
          </a:xfrm>
        </p:spPr>
        <p:txBody>
          <a:bodyPr/>
          <a:lstStyle>
            <a:lvl1pPr marL="0" indent="0" algn="r">
              <a:spcAft>
                <a:spcPts val="500"/>
              </a:spcAft>
              <a:buNone/>
              <a:defRPr sz="1500" b="1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fr-FR" dirty="0"/>
              <a:t>00.</a:t>
            </a:r>
          </a:p>
        </p:txBody>
      </p:sp>
      <p:sp>
        <p:nvSpPr>
          <p:cNvPr id="10" name="Espace réservé du texte 8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059900" y="1676046"/>
            <a:ext cx="6768000" cy="4680000"/>
          </a:xfrm>
        </p:spPr>
        <p:txBody>
          <a:bodyPr/>
          <a:lstStyle>
            <a:lvl1pPr marL="0" indent="0">
              <a:spcAft>
                <a:spcPts val="500"/>
              </a:spcAft>
              <a:buNone/>
              <a:tabLst>
                <a:tab pos="5076000" algn="r"/>
              </a:tabLst>
              <a:defRPr sz="1500" b="1" baseline="0"/>
            </a:lvl1pPr>
          </a:lstStyle>
          <a:p>
            <a:pPr lvl="0"/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1049344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itre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gray">
          <a:xfrm>
            <a:off x="-426" y="0"/>
            <a:ext cx="12192425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>
              <a:solidFill>
                <a:srgbClr val="FFA300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10435" y="1049122"/>
            <a:ext cx="11040000" cy="2304000"/>
          </a:xfrm>
        </p:spPr>
        <p:txBody>
          <a:bodyPr/>
          <a:lstStyle>
            <a:lvl1pPr>
              <a:defRPr sz="5500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62793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10435" y="297233"/>
            <a:ext cx="1104000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0433" y="1501200"/>
            <a:ext cx="5376000" cy="48600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74435" y="1501200"/>
            <a:ext cx="5376000" cy="48600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3120808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10435" y="297233"/>
            <a:ext cx="1104000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0433" y="1501200"/>
            <a:ext cx="5040000" cy="48600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192000" y="5664578"/>
            <a:ext cx="5376000" cy="288000"/>
          </a:xfrm>
        </p:spPr>
        <p:txBody>
          <a:bodyPr/>
          <a:lstStyle>
            <a:lvl1pPr marL="0" indent="0">
              <a:buNone/>
              <a:defRPr sz="800" i="1"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légende</a:t>
            </a:r>
          </a:p>
        </p:txBody>
      </p:sp>
      <p:sp>
        <p:nvSpPr>
          <p:cNvPr id="9" name="Espace réservé pour une image  7"/>
          <p:cNvSpPr>
            <a:spLocks noGrp="1"/>
          </p:cNvSpPr>
          <p:nvPr>
            <p:ph type="pic" sz="quarter" idx="15" hasCustomPrompt="1"/>
          </p:nvPr>
        </p:nvSpPr>
        <p:spPr bwMode="gray">
          <a:xfrm>
            <a:off x="6192000" y="1548000"/>
            <a:ext cx="5376000" cy="4032000"/>
          </a:xfrm>
          <a:solidFill>
            <a:schemeClr val="bg1">
              <a:lumMod val="85000"/>
            </a:schemeClr>
          </a:solidFill>
        </p:spPr>
        <p:txBody>
          <a:bodyPr tIns="1080000" anchor="ctr" anchorCtr="0"/>
          <a:lstStyle>
            <a:lvl1pPr marL="0" indent="0" algn="ctr">
              <a:buFont typeface="Arial" pitchFamily="34" charset="0"/>
              <a:buNone/>
              <a:defRPr b="1"/>
            </a:lvl1pPr>
          </a:lstStyle>
          <a:p>
            <a:pPr lvl="0"/>
            <a:r>
              <a:rPr lang="fr-FR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1897147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pictogram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pour une image  7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6249600" y="975600"/>
            <a:ext cx="5280000" cy="3960000"/>
          </a:xfrm>
        </p:spPr>
        <p:txBody>
          <a:bodyPr tIns="1080000" anchor="ctr" anchorCtr="0"/>
          <a:lstStyle>
            <a:lvl1pPr marL="0" indent="0" algn="ctr">
              <a:buFont typeface="Arial" pitchFamily="34" charset="0"/>
              <a:buNone/>
              <a:defRPr b="1"/>
            </a:lvl1pPr>
          </a:lstStyle>
          <a:p>
            <a:pPr lvl="0"/>
            <a:r>
              <a:rPr lang="fr-FR" dirty="0"/>
              <a:t>Pictogramme</a:t>
            </a:r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10435" y="297233"/>
            <a:ext cx="1104000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0433" y="1501200"/>
            <a:ext cx="5040000" cy="48600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</p:spTree>
    <p:extLst>
      <p:ext uri="{BB962C8B-B14F-4D97-AF65-F5344CB8AC3E}">
        <p14:creationId xmlns:p14="http://schemas.microsoft.com/office/powerpoint/2010/main" val="42678186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10435" y="297233"/>
            <a:ext cx="1104000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0433" y="1501200"/>
            <a:ext cx="5040000" cy="48600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8" name="Espace réservé du graphique 7"/>
          <p:cNvSpPr>
            <a:spLocks noGrp="1"/>
          </p:cNvSpPr>
          <p:nvPr>
            <p:ph type="chart" sz="quarter" idx="14" hasCustomPrompt="1"/>
          </p:nvPr>
        </p:nvSpPr>
        <p:spPr bwMode="gray">
          <a:xfrm>
            <a:off x="6096000" y="1918800"/>
            <a:ext cx="5520000" cy="2772000"/>
          </a:xfrm>
        </p:spPr>
        <p:txBody>
          <a:bodyPr tIns="1080000" anchor="ctr" anchorCtr="0"/>
          <a:lstStyle>
            <a:lvl1pPr marL="0" indent="0" algn="ctr">
              <a:buNone/>
              <a:defRPr b="1"/>
            </a:lvl1pPr>
          </a:lstStyle>
          <a:p>
            <a:r>
              <a:rPr lang="fr-FR" dirty="0"/>
              <a:t>Graphique</a:t>
            </a:r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5" hasCustomPrompt="1"/>
          </p:nvPr>
        </p:nvSpPr>
        <p:spPr>
          <a:xfrm>
            <a:off x="6336027" y="1501200"/>
            <a:ext cx="5088000" cy="179388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1000" b="1"/>
            </a:lvl1pPr>
          </a:lstStyle>
          <a:p>
            <a:pPr lvl="0"/>
            <a:r>
              <a:rPr lang="fr-FR" dirty="0"/>
              <a:t>Titre</a:t>
            </a:r>
          </a:p>
        </p:txBody>
      </p:sp>
      <p:sp>
        <p:nvSpPr>
          <p:cNvPr id="14" name="Espace réservé du texte 12"/>
          <p:cNvSpPr>
            <a:spLocks noGrp="1"/>
          </p:cNvSpPr>
          <p:nvPr>
            <p:ph type="body" sz="quarter" idx="16" hasCustomPrompt="1"/>
          </p:nvPr>
        </p:nvSpPr>
        <p:spPr>
          <a:xfrm>
            <a:off x="6144000" y="4711088"/>
            <a:ext cx="1008000" cy="900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300" b="1"/>
            </a:lvl1pPr>
            <a:lvl2pPr marL="0" indent="0" algn="ctr">
              <a:lnSpc>
                <a:spcPct val="100000"/>
              </a:lnSpc>
              <a:spcAft>
                <a:spcPts val="0"/>
              </a:spcAft>
              <a:buNone/>
              <a:defRPr sz="700" b="0" i="1"/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16" name="Espace réservé du texte 12"/>
          <p:cNvSpPr>
            <a:spLocks noGrp="1"/>
          </p:cNvSpPr>
          <p:nvPr>
            <p:ph type="body" sz="quarter" idx="17" hasCustomPrompt="1"/>
          </p:nvPr>
        </p:nvSpPr>
        <p:spPr>
          <a:xfrm>
            <a:off x="7248000" y="4711088"/>
            <a:ext cx="1008000" cy="900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300" b="1"/>
            </a:lvl1pPr>
            <a:lvl2pPr marL="0" indent="0" algn="ctr">
              <a:lnSpc>
                <a:spcPct val="100000"/>
              </a:lnSpc>
              <a:spcAft>
                <a:spcPts val="0"/>
              </a:spcAft>
              <a:buNone/>
              <a:defRPr sz="700" b="0" i="1"/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8" hasCustomPrompt="1"/>
          </p:nvPr>
        </p:nvSpPr>
        <p:spPr>
          <a:xfrm>
            <a:off x="8352000" y="4711088"/>
            <a:ext cx="1008000" cy="900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300" b="1"/>
            </a:lvl1pPr>
            <a:lvl2pPr marL="0" indent="0" algn="ctr">
              <a:lnSpc>
                <a:spcPct val="100000"/>
              </a:lnSpc>
              <a:spcAft>
                <a:spcPts val="0"/>
              </a:spcAft>
              <a:buNone/>
              <a:defRPr sz="700" b="0" i="1"/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18" name="Espace réservé du texte 12"/>
          <p:cNvSpPr>
            <a:spLocks noGrp="1"/>
          </p:cNvSpPr>
          <p:nvPr>
            <p:ph type="body" sz="quarter" idx="19" hasCustomPrompt="1"/>
          </p:nvPr>
        </p:nvSpPr>
        <p:spPr>
          <a:xfrm>
            <a:off x="9456000" y="4711088"/>
            <a:ext cx="1008000" cy="900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300" b="1"/>
            </a:lvl1pPr>
            <a:lvl2pPr marL="0" indent="0" algn="ctr">
              <a:lnSpc>
                <a:spcPct val="100000"/>
              </a:lnSpc>
              <a:spcAft>
                <a:spcPts val="0"/>
              </a:spcAft>
              <a:buNone/>
              <a:defRPr sz="700" b="0" i="1"/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Texte</a:t>
            </a:r>
          </a:p>
        </p:txBody>
      </p:sp>
      <p:sp>
        <p:nvSpPr>
          <p:cNvPr id="19" name="Espace réservé du texte 12"/>
          <p:cNvSpPr>
            <a:spLocks noGrp="1"/>
          </p:cNvSpPr>
          <p:nvPr>
            <p:ph type="body" sz="quarter" idx="20" hasCustomPrompt="1"/>
          </p:nvPr>
        </p:nvSpPr>
        <p:spPr>
          <a:xfrm>
            <a:off x="10560000" y="4711088"/>
            <a:ext cx="1008000" cy="900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600"/>
              </a:spcAft>
              <a:buNone/>
              <a:defRPr sz="1300" b="1"/>
            </a:lvl1pPr>
            <a:lvl2pPr marL="0" indent="0" algn="ctr">
              <a:lnSpc>
                <a:spcPct val="100000"/>
              </a:lnSpc>
              <a:spcAft>
                <a:spcPts val="0"/>
              </a:spcAft>
              <a:buNone/>
              <a:defRPr sz="700" b="0" i="1"/>
            </a:lvl2pPr>
          </a:lstStyle>
          <a:p>
            <a:pPr lvl="0"/>
            <a:r>
              <a:rPr lang="fr-FR" dirty="0"/>
              <a:t>00</a:t>
            </a:r>
          </a:p>
          <a:p>
            <a:pPr lvl="1"/>
            <a:r>
              <a:rPr lang="fr-FR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3491566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texte et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10435" y="297233"/>
            <a:ext cx="1104000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0433" y="1501200"/>
            <a:ext cx="3360000" cy="48600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tableau 9"/>
          <p:cNvSpPr>
            <a:spLocks noGrp="1"/>
          </p:cNvSpPr>
          <p:nvPr>
            <p:ph type="tbl" sz="quarter" idx="14" hasCustomPrompt="1"/>
          </p:nvPr>
        </p:nvSpPr>
        <p:spPr bwMode="gray">
          <a:xfrm>
            <a:off x="4354435" y="1557337"/>
            <a:ext cx="7296000" cy="4428000"/>
          </a:xfrm>
        </p:spPr>
        <p:txBody>
          <a:bodyPr tIns="1080000" anchor="ctr" anchorCtr="0"/>
          <a:lstStyle>
            <a:lvl1pPr marL="0" indent="0" algn="ctr">
              <a:buNone/>
              <a:defRPr b="1"/>
            </a:lvl1pPr>
          </a:lstStyle>
          <a:p>
            <a:r>
              <a:rPr lang="fr-FR" dirty="0"/>
              <a:t>Tableau</a:t>
            </a:r>
          </a:p>
        </p:txBody>
      </p:sp>
    </p:spTree>
    <p:extLst>
      <p:ext uri="{BB962C8B-B14F-4D97-AF65-F5344CB8AC3E}">
        <p14:creationId xmlns:p14="http://schemas.microsoft.com/office/powerpoint/2010/main" val="3594298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textes chiff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10435" y="297233"/>
            <a:ext cx="11040000" cy="1044000"/>
          </a:xfrm>
        </p:spPr>
        <p:txBody>
          <a:bodyPr/>
          <a:lstStyle>
            <a:lvl1pPr>
              <a:defRPr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0433" y="1501200"/>
            <a:ext cx="5376000" cy="25200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1" name="Espace réservé du texte 6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6274435" y="1501200"/>
            <a:ext cx="5376000" cy="2520000"/>
          </a:xfrm>
        </p:spPr>
        <p:txBody>
          <a:bodyPr/>
          <a:lstStyle>
            <a:lvl1pPr>
              <a:defRPr baseline="0"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 de niveau 1</a:t>
            </a:r>
          </a:p>
          <a:p>
            <a:pPr lvl="1"/>
            <a:r>
              <a:rPr lang="fr-FR" dirty="0"/>
              <a:t>Texte de niveau 2</a:t>
            </a:r>
          </a:p>
          <a:p>
            <a:pPr lvl="2"/>
            <a:r>
              <a:rPr lang="fr-FR" dirty="0"/>
              <a:t>Texte de niveau 3</a:t>
            </a:r>
          </a:p>
          <a:p>
            <a:pPr lvl="3"/>
            <a:r>
              <a:rPr lang="fr-FR" dirty="0"/>
              <a:t>Texte de niveau 4</a:t>
            </a:r>
          </a:p>
          <a:p>
            <a:pPr lvl="4"/>
            <a:r>
              <a:rPr lang="fr-FR" dirty="0"/>
              <a:t>Texte de niveau 5</a:t>
            </a:r>
          </a:p>
        </p:txBody>
      </p:sp>
      <p:sp>
        <p:nvSpPr>
          <p:cNvPr id="10" name="Espace réservé du texte 6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610433" y="4084532"/>
            <a:ext cx="2640000" cy="8640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 sz="5500" b="1" baseline="0">
                <a:solidFill>
                  <a:schemeClr val="accent5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000</a:t>
            </a:r>
          </a:p>
        </p:txBody>
      </p:sp>
      <p:sp>
        <p:nvSpPr>
          <p:cNvPr id="12" name="Espace réservé du texte 6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610433" y="5057072"/>
            <a:ext cx="2640000" cy="1296000"/>
          </a:xfrm>
        </p:spPr>
        <p:txBody>
          <a:bodyPr/>
          <a:lstStyle>
            <a:lvl1pPr marL="0" indent="-180000" algn="l">
              <a:spcAft>
                <a:spcPts val="0"/>
              </a:spcAft>
              <a:buFont typeface="Wingdings 3" pitchFamily="18" charset="2"/>
              <a:buChar char="Ú"/>
              <a:defRPr sz="1200" b="0" baseline="0"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3" name="Espace réservé du texte 6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410433" y="4084532"/>
            <a:ext cx="2640000" cy="8640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 sz="5500" b="1" baseline="0">
                <a:solidFill>
                  <a:schemeClr val="accent5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000</a:t>
            </a:r>
          </a:p>
        </p:txBody>
      </p:sp>
      <p:sp>
        <p:nvSpPr>
          <p:cNvPr id="14" name="Espace réservé du texte 6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410433" y="5057072"/>
            <a:ext cx="2640000" cy="1296000"/>
          </a:xfrm>
        </p:spPr>
        <p:txBody>
          <a:bodyPr/>
          <a:lstStyle>
            <a:lvl1pPr marL="0" indent="-180000" algn="l">
              <a:spcAft>
                <a:spcPts val="0"/>
              </a:spcAft>
              <a:buFont typeface="Wingdings 3" pitchFamily="18" charset="2"/>
              <a:buChar char="Ú"/>
              <a:defRPr sz="1200" b="0" baseline="0"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6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6210433" y="4084532"/>
            <a:ext cx="2640000" cy="8640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 sz="5500" b="1" baseline="0">
                <a:solidFill>
                  <a:schemeClr val="accent5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000</a:t>
            </a:r>
          </a:p>
        </p:txBody>
      </p:sp>
      <p:sp>
        <p:nvSpPr>
          <p:cNvPr id="16" name="Espace réservé du texte 6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6210433" y="5057072"/>
            <a:ext cx="2640000" cy="1296000"/>
          </a:xfrm>
        </p:spPr>
        <p:txBody>
          <a:bodyPr/>
          <a:lstStyle>
            <a:lvl1pPr marL="0" indent="-180000" algn="l">
              <a:spcAft>
                <a:spcPts val="0"/>
              </a:spcAft>
              <a:buFont typeface="Wingdings 3" pitchFamily="18" charset="2"/>
              <a:buChar char="Ú"/>
              <a:defRPr sz="1200" b="0" baseline="0"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Espace réservé du texte 6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9010435" y="4084532"/>
            <a:ext cx="2640000" cy="8640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 sz="5500" b="1" baseline="0">
                <a:solidFill>
                  <a:schemeClr val="accent5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000</a:t>
            </a:r>
          </a:p>
        </p:txBody>
      </p:sp>
      <p:sp>
        <p:nvSpPr>
          <p:cNvPr id="18" name="Espace réservé du texte 6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9010435" y="5057072"/>
            <a:ext cx="2640000" cy="1296000"/>
          </a:xfrm>
        </p:spPr>
        <p:txBody>
          <a:bodyPr/>
          <a:lstStyle>
            <a:lvl1pPr marL="0" indent="-180000" algn="l">
              <a:spcAft>
                <a:spcPts val="0"/>
              </a:spcAft>
              <a:buFont typeface="Wingdings 3" pitchFamily="18" charset="2"/>
              <a:buChar char="Ú"/>
              <a:defRPr sz="1200" b="0" baseline="0">
                <a:solidFill>
                  <a:schemeClr val="tx2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fr-FR" dirty="0"/>
              <a:t>Texte</a:t>
            </a:r>
          </a:p>
        </p:txBody>
      </p:sp>
    </p:spTree>
    <p:extLst>
      <p:ext uri="{BB962C8B-B14F-4D97-AF65-F5344CB8AC3E}">
        <p14:creationId xmlns:p14="http://schemas.microsoft.com/office/powerpoint/2010/main" val="41372352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 anchor="t" anchorCtr="0"/>
          <a:lstStyle>
            <a:lvl1pPr algn="l">
              <a:defRPr sz="100" b="1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576000" y="2233524"/>
            <a:ext cx="11040000" cy="1044000"/>
          </a:xfrm>
        </p:spPr>
        <p:txBody>
          <a:bodyPr/>
          <a:lstStyle>
            <a:lvl1pPr algn="ctr">
              <a:defRPr sz="360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16000" y="6006478"/>
            <a:ext cx="5760000" cy="360362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000" b="0"/>
            </a:lvl1pPr>
          </a:lstStyle>
          <a:p>
            <a:pPr lvl="0"/>
            <a:r>
              <a:rPr lang="fr-FR" dirty="0"/>
              <a:t>Texte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874533" y="3514237"/>
            <a:ext cx="4442933" cy="2255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433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os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 bwMode="gray">
          <a:xfrm>
            <a:off x="-426" y="0"/>
            <a:ext cx="12192425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 anchor="t" anchorCtr="0"/>
          <a:lstStyle>
            <a:lvl1pPr algn="l">
              <a:defRPr sz="100" b="1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10C140CD-8AED-46FF-A9A2-77308F3F39AE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 hasCustomPrompt="1"/>
          </p:nvPr>
        </p:nvSpPr>
        <p:spPr bwMode="gray">
          <a:xfrm>
            <a:off x="576000" y="2233524"/>
            <a:ext cx="11040000" cy="1044000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216000" y="6006478"/>
            <a:ext cx="5760000" cy="360362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10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Texte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793718" y="3473319"/>
            <a:ext cx="4604137" cy="233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6925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ol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 bwMode="gray">
          <a:xfrm>
            <a:off x="610435" y="437087"/>
            <a:ext cx="11040000" cy="648000"/>
          </a:xfrm>
        </p:spPr>
        <p:txBody>
          <a:bodyPr/>
          <a:lstStyle>
            <a:lvl1pPr>
              <a:defRPr sz="2200"/>
            </a:lvl1pPr>
          </a:lstStyle>
          <a:p>
            <a:r>
              <a:rPr lang="fr-FR" dirty="0"/>
              <a:t>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 dirty="0"/>
              <a:t>Nom de la présentation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 bwMode="gray">
          <a:xfrm>
            <a:off x="0" y="6678000"/>
            <a:ext cx="240000" cy="180000"/>
          </a:xfrm>
          <a:ln>
            <a:solidFill>
              <a:schemeClr val="tx2">
                <a:alpha val="0"/>
              </a:schemeClr>
            </a:solidFill>
          </a:ln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61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9" name="Espace réservé du texte 7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173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0" name="Espace réservé du texte 7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285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1" name="Espace réservé du texte 7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97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2" name="Espace réservé du texte 7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509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3" name="Espace réservé du texte 7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621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4" name="Espace réservé du texte 7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33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5" name="Espace réservé du texte 7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845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6" name="Espace réservé du texte 7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957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7" name="Espace réservé du texte 7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10690435" y="1891586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8" name="Espace réservé du texte 7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1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19" name="Espace réservé du texte 7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173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0" name="Espace réservé du texte 7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285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1" name="Espace réservé du texte 7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397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2" name="Espace réservé du texte 7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509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3" name="Espace réservé du texte 7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621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4" name="Espace réservé du texte 7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733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5" name="Espace réservé du texte 7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845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6" name="Espace réservé du texte 7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957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7" name="Espace réservé du texte 7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10690435" y="3075584"/>
            <a:ext cx="960000" cy="252000"/>
          </a:xfrm>
        </p:spPr>
        <p:txBody>
          <a:bodyPr/>
          <a:lstStyle>
            <a:lvl1pPr marL="0" indent="0" algn="ctr">
              <a:lnSpc>
                <a:spcPct val="100000"/>
              </a:lnSpc>
              <a:spcAft>
                <a:spcPts val="0"/>
              </a:spcAft>
              <a:buNone/>
              <a:defRPr sz="700"/>
            </a:lvl1pPr>
          </a:lstStyle>
          <a:p>
            <a:pPr lvl="0"/>
            <a:r>
              <a:rPr lang="fr-FR" dirty="0"/>
              <a:t>Texte</a:t>
            </a:r>
          </a:p>
        </p:txBody>
      </p:sp>
      <p:sp>
        <p:nvSpPr>
          <p:cNvPr id="29" name="Rectangle 28"/>
          <p:cNvSpPr/>
          <p:nvPr userDrawn="1"/>
        </p:nvSpPr>
        <p:spPr bwMode="gray">
          <a:xfrm>
            <a:off x="610435" y="3954792"/>
            <a:ext cx="11040000" cy="1980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</p:spTree>
    <p:extLst>
      <p:ext uri="{BB962C8B-B14F-4D97-AF65-F5344CB8AC3E}">
        <p14:creationId xmlns:p14="http://schemas.microsoft.com/office/powerpoint/2010/main" val="34002746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 bwMode="gray"/>
        <p:txBody>
          <a:bodyPr/>
          <a:lstStyle>
            <a:lvl2pPr>
              <a:defRPr/>
            </a:lvl2pPr>
            <a:lvl3pPr>
              <a:defRPr/>
            </a:lvl3pPr>
            <a:lvl4pPr>
              <a:defRPr baseline="0"/>
            </a:lvl4pPr>
            <a:lvl5pPr>
              <a:defRPr/>
            </a:lvl5pPr>
          </a:lstStyle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1"/>
          </p:nvPr>
        </p:nvSpPr>
        <p:spPr bwMode="gray"/>
        <p:txBody>
          <a:bodyPr/>
          <a:lstStyle/>
          <a:p>
            <a:fld id="{733122C9-A0B9-462F-8757-0847AD287B63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3" name="Espace réservé du pied de page 12"/>
          <p:cNvSpPr>
            <a:spLocks noGrp="1"/>
          </p:cNvSpPr>
          <p:nvPr>
            <p:ph type="ftr" sz="quarter" idx="12"/>
          </p:nvPr>
        </p:nvSpPr>
        <p:spPr bwMode="gray"/>
        <p:txBody>
          <a:bodyPr/>
          <a:lstStyle/>
          <a:p>
            <a:r>
              <a:rPr lang="fr-FR" noProof="0"/>
              <a:t>Nom de la présentation</a:t>
            </a:r>
          </a:p>
        </p:txBody>
      </p:sp>
      <p:sp>
        <p:nvSpPr>
          <p:cNvPr id="4" name="Titre 3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fr-FR" noProof="0" dirty="0"/>
              <a:t>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9532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 bwMode="gray">
          <a:xfrm>
            <a:off x="610435" y="297233"/>
            <a:ext cx="11040000" cy="1044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fr-FR" noProof="0" dirty="0"/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 bwMode="gray">
          <a:xfrm>
            <a:off x="610433" y="1500048"/>
            <a:ext cx="11040000" cy="486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r-FR" noProof="0" dirty="0"/>
              <a:t>Texte de niveau 1</a:t>
            </a:r>
          </a:p>
          <a:p>
            <a:pPr lvl="1"/>
            <a:r>
              <a:rPr lang="fr-FR" noProof="0" dirty="0"/>
              <a:t>Texte de niveau 2</a:t>
            </a:r>
          </a:p>
          <a:p>
            <a:pPr lvl="2"/>
            <a:r>
              <a:rPr lang="fr-FR" noProof="0" dirty="0"/>
              <a:t>Texte de niveau 3</a:t>
            </a:r>
          </a:p>
          <a:p>
            <a:pPr lvl="3"/>
            <a:r>
              <a:rPr lang="fr-FR" noProof="0" dirty="0"/>
              <a:t>Texte de niveau 4</a:t>
            </a:r>
          </a:p>
          <a:p>
            <a:pPr lvl="4"/>
            <a:r>
              <a:rPr lang="fr-FR" noProof="0" dirty="0"/>
              <a:t>Texte de niveau 5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 bwMode="gray">
          <a:xfrm>
            <a:off x="0" y="6678000"/>
            <a:ext cx="240000" cy="180000"/>
          </a:xfrm>
          <a:prstGeom prst="rect">
            <a:avLst/>
          </a:prstGeom>
          <a:ln>
            <a:solidFill>
              <a:schemeClr val="tx2">
                <a:alpha val="0"/>
              </a:schemeClr>
            </a:solidFill>
          </a:ln>
        </p:spPr>
        <p:txBody>
          <a:bodyPr vert="horz" lIns="0" tIns="0" rIns="0" bIns="0" rtlCol="0" anchor="ctr" anchorCtr="0">
            <a:noAutofit/>
          </a:bodyPr>
          <a:lstStyle>
            <a:lvl1pPr algn="ctr"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 bwMode="gray">
          <a:xfrm>
            <a:off x="1450240" y="6517736"/>
            <a:ext cx="9840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900" b="1">
                <a:solidFill>
                  <a:schemeClr val="tx2"/>
                </a:solidFill>
              </a:defRPr>
            </a:lvl1pPr>
          </a:lstStyle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 bwMode="gray">
          <a:xfrm>
            <a:off x="11424000" y="6517736"/>
            <a:ext cx="768000" cy="2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900" b="0">
                <a:solidFill>
                  <a:schemeClr val="tx2"/>
                </a:solidFill>
              </a:defRPr>
            </a:lvl1pPr>
          </a:lstStyle>
          <a:p>
            <a:fld id="{733122C9-A0B9-462F-8757-0847AD287B63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360000" y="6300000"/>
            <a:ext cx="504000" cy="504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09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7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  <p:sldLayoutId id="2147483833" r:id="rId17"/>
    <p:sldLayoutId id="2147483834" r:id="rId1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180000" algn="l" defTabSz="914400" rtl="0" eaLnBrk="1" latinLnBrk="0" hangingPunct="1">
        <a:lnSpc>
          <a:spcPct val="95000"/>
        </a:lnSpc>
        <a:spcBef>
          <a:spcPts val="0"/>
        </a:spcBef>
        <a:spcAft>
          <a:spcPts val="1200"/>
        </a:spcAft>
        <a:buClr>
          <a:schemeClr val="accent5"/>
        </a:buClr>
        <a:buFont typeface="Arial" pitchFamily="34" charset="0"/>
        <a:buChar char="■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180000" algn="l" defTabSz="914400" rtl="0" eaLnBrk="1" latinLnBrk="0" hangingPunct="1">
        <a:lnSpc>
          <a:spcPct val="95000"/>
        </a:lnSpc>
        <a:spcBef>
          <a:spcPts val="0"/>
        </a:spcBef>
        <a:spcAft>
          <a:spcPts val="1200"/>
        </a:spcAft>
        <a:buClr>
          <a:schemeClr val="tx2"/>
        </a:buClr>
        <a:buSzPct val="50000"/>
        <a:buFont typeface="Wingdings" pitchFamily="2" charset="2"/>
        <a:buChar char="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0" indent="180000" algn="l" defTabSz="914400" rtl="0" eaLnBrk="1" latinLnBrk="0" hangingPunct="1">
        <a:lnSpc>
          <a:spcPct val="95000"/>
        </a:lnSpc>
        <a:spcBef>
          <a:spcPts val="0"/>
        </a:spcBef>
        <a:spcAft>
          <a:spcPts val="600"/>
        </a:spcAft>
        <a:buClr>
          <a:schemeClr val="accent5"/>
        </a:buClr>
        <a:buSzPct val="80000"/>
        <a:buFont typeface="Wingdings 3" pitchFamily="18" charset="2"/>
        <a:buChar char="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80000" indent="180000" algn="l" defTabSz="914400" rtl="0" eaLnBrk="1" latinLnBrk="0" hangingPunct="1">
        <a:lnSpc>
          <a:spcPct val="95000"/>
        </a:lnSpc>
        <a:spcBef>
          <a:spcPts val="0"/>
        </a:spcBef>
        <a:spcAft>
          <a:spcPts val="600"/>
        </a:spcAft>
        <a:buClr>
          <a:schemeClr val="accent5"/>
        </a:buClr>
        <a:buSzPct val="100000"/>
        <a:buFont typeface="Arial" pitchFamily="34" charset="0"/>
        <a:buChar char="■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360000" indent="180000" algn="l" defTabSz="914400" rtl="0" eaLnBrk="1" latinLnBrk="0" hangingPunct="1">
        <a:lnSpc>
          <a:spcPct val="95000"/>
        </a:lnSpc>
        <a:spcBef>
          <a:spcPts val="0"/>
        </a:spcBef>
        <a:spcAft>
          <a:spcPts val="600"/>
        </a:spcAft>
        <a:buClr>
          <a:schemeClr val="tx2"/>
        </a:buClr>
        <a:buSzPct val="100000"/>
        <a:buFont typeface="Century Gothic" pitchFamily="34" charset="0"/>
        <a:buChar char="○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ec.fr/tous-nos-metiers.html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apec.fr/candidat/optimiser-votre-candidature/profil-apec/fiches-transactions/le-profil-apec-se-rendre-visible-des-recruteurs.html" TargetMode="Externa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www.apec.fr/candidat/optimiser-votre-candidature.html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6" name="Titre 5"/>
          <p:cNvSpPr>
            <a:spLocks noGrp="1"/>
          </p:cNvSpPr>
          <p:nvPr>
            <p:ph type="title"/>
          </p:nvPr>
        </p:nvSpPr>
        <p:spPr>
          <a:xfrm>
            <a:off x="610435" y="708304"/>
            <a:ext cx="4140000" cy="3132000"/>
          </a:xfrm>
        </p:spPr>
        <p:txBody>
          <a:bodyPr/>
          <a:lstStyle/>
          <a:p>
            <a:r>
              <a:rPr lang="fr-FR" dirty="0"/>
              <a:t>CV </a:t>
            </a:r>
            <a:br>
              <a:rPr lang="fr-FR" dirty="0"/>
            </a:br>
            <a:r>
              <a:rPr lang="fr-FR" dirty="0">
                <a:solidFill>
                  <a:schemeClr val="accent5"/>
                </a:solidFill>
              </a:rPr>
              <a:t>les bonnes</a:t>
            </a:r>
            <a:br>
              <a:rPr lang="fr-FR" dirty="0">
                <a:solidFill>
                  <a:schemeClr val="accent5"/>
                </a:solidFill>
              </a:rPr>
            </a:br>
            <a:r>
              <a:rPr lang="fr-FR" dirty="0">
                <a:solidFill>
                  <a:schemeClr val="accent5"/>
                </a:solidFill>
              </a:rPr>
              <a:t>pratiques</a:t>
            </a:r>
          </a:p>
        </p:txBody>
      </p:sp>
      <p:grpSp>
        <p:nvGrpSpPr>
          <p:cNvPr id="15" name="Groupe 14"/>
          <p:cNvGrpSpPr>
            <a:grpSpLocks noChangeAspect="1"/>
          </p:cNvGrpSpPr>
          <p:nvPr/>
        </p:nvGrpSpPr>
        <p:grpSpPr>
          <a:xfrm>
            <a:off x="3071664" y="1988840"/>
            <a:ext cx="3960000" cy="3960000"/>
            <a:chOff x="3937800" y="1270800"/>
            <a:chExt cx="4320000" cy="4320000"/>
          </a:xfrm>
        </p:grpSpPr>
        <p:grpSp>
          <p:nvGrpSpPr>
            <p:cNvPr id="16" name="Groupe 15"/>
            <p:cNvGrpSpPr/>
            <p:nvPr userDrawn="1"/>
          </p:nvGrpSpPr>
          <p:grpSpPr>
            <a:xfrm>
              <a:off x="4649788" y="1978026"/>
              <a:ext cx="2905125" cy="2905125"/>
              <a:chOff x="4649788" y="1978026"/>
              <a:chExt cx="2905125" cy="2905125"/>
            </a:xfrm>
          </p:grpSpPr>
          <p:sp>
            <p:nvSpPr>
              <p:cNvPr id="18" name="Freeform 5"/>
              <p:cNvSpPr>
                <a:spLocks/>
              </p:cNvSpPr>
              <p:nvPr userDrawn="1"/>
            </p:nvSpPr>
            <p:spPr bwMode="auto">
              <a:xfrm>
                <a:off x="4649788" y="3603626"/>
                <a:ext cx="1281113" cy="1279525"/>
              </a:xfrm>
              <a:custGeom>
                <a:avLst/>
                <a:gdLst>
                  <a:gd name="T0" fmla="*/ 291 w 1339"/>
                  <a:gd name="T1" fmla="*/ 0 h 1339"/>
                  <a:gd name="T2" fmla="*/ 291 w 1339"/>
                  <a:gd name="T3" fmla="*/ 0 h 1339"/>
                  <a:gd name="T4" fmla="*/ 291 w 1339"/>
                  <a:gd name="T5" fmla="*/ 120 h 1339"/>
                  <a:gd name="T6" fmla="*/ 1134 w 1339"/>
                  <a:gd name="T7" fmla="*/ 120 h 1339"/>
                  <a:gd name="T8" fmla="*/ 0 w 1339"/>
                  <a:gd name="T9" fmla="*/ 1254 h 1339"/>
                  <a:gd name="T10" fmla="*/ 85 w 1339"/>
                  <a:gd name="T11" fmla="*/ 1339 h 1339"/>
                  <a:gd name="T12" fmla="*/ 1219 w 1339"/>
                  <a:gd name="T13" fmla="*/ 205 h 1339"/>
                  <a:gd name="T14" fmla="*/ 1219 w 1339"/>
                  <a:gd name="T15" fmla="*/ 1048 h 1339"/>
                  <a:gd name="T16" fmla="*/ 1339 w 1339"/>
                  <a:gd name="T17" fmla="*/ 1048 h 1339"/>
                  <a:gd name="T18" fmla="*/ 1339 w 1339"/>
                  <a:gd name="T19" fmla="*/ 0 h 1339"/>
                  <a:gd name="T20" fmla="*/ 291 w 1339"/>
                  <a:gd name="T21" fmla="*/ 0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39" h="1339">
                    <a:moveTo>
                      <a:pt x="291" y="0"/>
                    </a:moveTo>
                    <a:lnTo>
                      <a:pt x="291" y="0"/>
                    </a:lnTo>
                    <a:lnTo>
                      <a:pt x="291" y="120"/>
                    </a:lnTo>
                    <a:lnTo>
                      <a:pt x="1134" y="120"/>
                    </a:lnTo>
                    <a:lnTo>
                      <a:pt x="0" y="1254"/>
                    </a:lnTo>
                    <a:lnTo>
                      <a:pt x="85" y="1339"/>
                    </a:lnTo>
                    <a:lnTo>
                      <a:pt x="1219" y="205"/>
                    </a:lnTo>
                    <a:lnTo>
                      <a:pt x="1219" y="1048"/>
                    </a:lnTo>
                    <a:lnTo>
                      <a:pt x="1339" y="1048"/>
                    </a:lnTo>
                    <a:lnTo>
                      <a:pt x="1339" y="0"/>
                    </a:lnTo>
                    <a:lnTo>
                      <a:pt x="291" y="0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19" name="Freeform 6"/>
              <p:cNvSpPr>
                <a:spLocks/>
              </p:cNvSpPr>
              <p:nvPr userDrawn="1"/>
            </p:nvSpPr>
            <p:spPr bwMode="auto">
              <a:xfrm>
                <a:off x="6275388" y="3603626"/>
                <a:ext cx="1279525" cy="1279525"/>
              </a:xfrm>
              <a:custGeom>
                <a:avLst/>
                <a:gdLst>
                  <a:gd name="T0" fmla="*/ 1339 w 1339"/>
                  <a:gd name="T1" fmla="*/ 1254 h 1339"/>
                  <a:gd name="T2" fmla="*/ 1339 w 1339"/>
                  <a:gd name="T3" fmla="*/ 1254 h 1339"/>
                  <a:gd name="T4" fmla="*/ 205 w 1339"/>
                  <a:gd name="T5" fmla="*/ 120 h 1339"/>
                  <a:gd name="T6" fmla="*/ 1048 w 1339"/>
                  <a:gd name="T7" fmla="*/ 120 h 1339"/>
                  <a:gd name="T8" fmla="*/ 1048 w 1339"/>
                  <a:gd name="T9" fmla="*/ 0 h 1339"/>
                  <a:gd name="T10" fmla="*/ 0 w 1339"/>
                  <a:gd name="T11" fmla="*/ 0 h 1339"/>
                  <a:gd name="T12" fmla="*/ 0 w 1339"/>
                  <a:gd name="T13" fmla="*/ 1048 h 1339"/>
                  <a:gd name="T14" fmla="*/ 120 w 1339"/>
                  <a:gd name="T15" fmla="*/ 1048 h 1339"/>
                  <a:gd name="T16" fmla="*/ 120 w 1339"/>
                  <a:gd name="T17" fmla="*/ 205 h 1339"/>
                  <a:gd name="T18" fmla="*/ 1254 w 1339"/>
                  <a:gd name="T19" fmla="*/ 1339 h 1339"/>
                  <a:gd name="T20" fmla="*/ 1339 w 1339"/>
                  <a:gd name="T21" fmla="*/ 1254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39" h="1339">
                    <a:moveTo>
                      <a:pt x="1339" y="1254"/>
                    </a:moveTo>
                    <a:lnTo>
                      <a:pt x="1339" y="1254"/>
                    </a:lnTo>
                    <a:lnTo>
                      <a:pt x="205" y="120"/>
                    </a:lnTo>
                    <a:lnTo>
                      <a:pt x="1048" y="120"/>
                    </a:lnTo>
                    <a:lnTo>
                      <a:pt x="1048" y="0"/>
                    </a:lnTo>
                    <a:lnTo>
                      <a:pt x="0" y="0"/>
                    </a:lnTo>
                    <a:lnTo>
                      <a:pt x="0" y="1048"/>
                    </a:lnTo>
                    <a:lnTo>
                      <a:pt x="120" y="1048"/>
                    </a:lnTo>
                    <a:lnTo>
                      <a:pt x="120" y="205"/>
                    </a:lnTo>
                    <a:lnTo>
                      <a:pt x="1254" y="1339"/>
                    </a:lnTo>
                    <a:lnTo>
                      <a:pt x="1339" y="1254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0" name="Freeform 7"/>
              <p:cNvSpPr>
                <a:spLocks/>
              </p:cNvSpPr>
              <p:nvPr userDrawn="1"/>
            </p:nvSpPr>
            <p:spPr bwMode="auto">
              <a:xfrm>
                <a:off x="4649788" y="1978026"/>
                <a:ext cx="1281113" cy="1281113"/>
              </a:xfrm>
              <a:custGeom>
                <a:avLst/>
                <a:gdLst>
                  <a:gd name="T0" fmla="*/ 1219 w 1339"/>
                  <a:gd name="T1" fmla="*/ 291 h 1339"/>
                  <a:gd name="T2" fmla="*/ 1219 w 1339"/>
                  <a:gd name="T3" fmla="*/ 291 h 1339"/>
                  <a:gd name="T4" fmla="*/ 1219 w 1339"/>
                  <a:gd name="T5" fmla="*/ 1134 h 1339"/>
                  <a:gd name="T6" fmla="*/ 85 w 1339"/>
                  <a:gd name="T7" fmla="*/ 0 h 1339"/>
                  <a:gd name="T8" fmla="*/ 0 w 1339"/>
                  <a:gd name="T9" fmla="*/ 85 h 1339"/>
                  <a:gd name="T10" fmla="*/ 1134 w 1339"/>
                  <a:gd name="T11" fmla="*/ 1219 h 1339"/>
                  <a:gd name="T12" fmla="*/ 291 w 1339"/>
                  <a:gd name="T13" fmla="*/ 1219 h 1339"/>
                  <a:gd name="T14" fmla="*/ 291 w 1339"/>
                  <a:gd name="T15" fmla="*/ 1339 h 1339"/>
                  <a:gd name="T16" fmla="*/ 1339 w 1339"/>
                  <a:gd name="T17" fmla="*/ 1339 h 1339"/>
                  <a:gd name="T18" fmla="*/ 1339 w 1339"/>
                  <a:gd name="T19" fmla="*/ 291 h 1339"/>
                  <a:gd name="T20" fmla="*/ 1219 w 1339"/>
                  <a:gd name="T21" fmla="*/ 291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39" h="1339">
                    <a:moveTo>
                      <a:pt x="1219" y="291"/>
                    </a:moveTo>
                    <a:lnTo>
                      <a:pt x="1219" y="291"/>
                    </a:lnTo>
                    <a:lnTo>
                      <a:pt x="1219" y="1134"/>
                    </a:lnTo>
                    <a:lnTo>
                      <a:pt x="85" y="0"/>
                    </a:lnTo>
                    <a:lnTo>
                      <a:pt x="0" y="85"/>
                    </a:lnTo>
                    <a:lnTo>
                      <a:pt x="1134" y="1219"/>
                    </a:lnTo>
                    <a:lnTo>
                      <a:pt x="291" y="1219"/>
                    </a:lnTo>
                    <a:lnTo>
                      <a:pt x="291" y="1339"/>
                    </a:lnTo>
                    <a:lnTo>
                      <a:pt x="1339" y="1339"/>
                    </a:lnTo>
                    <a:lnTo>
                      <a:pt x="1339" y="291"/>
                    </a:lnTo>
                    <a:lnTo>
                      <a:pt x="1219" y="291"/>
                    </a:lnTo>
                    <a:close/>
                  </a:path>
                </a:pathLst>
              </a:custGeom>
              <a:solidFill>
                <a:schemeClr val="accent5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  <p:sp>
            <p:nvSpPr>
              <p:cNvPr id="21" name="Freeform 8"/>
              <p:cNvSpPr>
                <a:spLocks/>
              </p:cNvSpPr>
              <p:nvPr userDrawn="1"/>
            </p:nvSpPr>
            <p:spPr bwMode="auto">
              <a:xfrm>
                <a:off x="6275388" y="1978026"/>
                <a:ext cx="1279525" cy="1281113"/>
              </a:xfrm>
              <a:custGeom>
                <a:avLst/>
                <a:gdLst>
                  <a:gd name="T0" fmla="*/ 1339 w 1339"/>
                  <a:gd name="T1" fmla="*/ 85 h 1339"/>
                  <a:gd name="T2" fmla="*/ 1339 w 1339"/>
                  <a:gd name="T3" fmla="*/ 85 h 1339"/>
                  <a:gd name="T4" fmla="*/ 1254 w 1339"/>
                  <a:gd name="T5" fmla="*/ 0 h 1339"/>
                  <a:gd name="T6" fmla="*/ 120 w 1339"/>
                  <a:gd name="T7" fmla="*/ 1134 h 1339"/>
                  <a:gd name="T8" fmla="*/ 120 w 1339"/>
                  <a:gd name="T9" fmla="*/ 291 h 1339"/>
                  <a:gd name="T10" fmla="*/ 0 w 1339"/>
                  <a:gd name="T11" fmla="*/ 291 h 1339"/>
                  <a:gd name="T12" fmla="*/ 0 w 1339"/>
                  <a:gd name="T13" fmla="*/ 1339 h 1339"/>
                  <a:gd name="T14" fmla="*/ 1048 w 1339"/>
                  <a:gd name="T15" fmla="*/ 1339 h 1339"/>
                  <a:gd name="T16" fmla="*/ 1048 w 1339"/>
                  <a:gd name="T17" fmla="*/ 1219 h 1339"/>
                  <a:gd name="T18" fmla="*/ 205 w 1339"/>
                  <a:gd name="T19" fmla="*/ 1219 h 1339"/>
                  <a:gd name="T20" fmla="*/ 1339 w 1339"/>
                  <a:gd name="T21" fmla="*/ 85 h 1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39" h="1339">
                    <a:moveTo>
                      <a:pt x="1339" y="85"/>
                    </a:moveTo>
                    <a:lnTo>
                      <a:pt x="1339" y="85"/>
                    </a:lnTo>
                    <a:lnTo>
                      <a:pt x="1254" y="0"/>
                    </a:lnTo>
                    <a:lnTo>
                      <a:pt x="120" y="1134"/>
                    </a:lnTo>
                    <a:lnTo>
                      <a:pt x="120" y="291"/>
                    </a:lnTo>
                    <a:lnTo>
                      <a:pt x="0" y="291"/>
                    </a:lnTo>
                    <a:lnTo>
                      <a:pt x="0" y="1339"/>
                    </a:lnTo>
                    <a:lnTo>
                      <a:pt x="1048" y="1339"/>
                    </a:lnTo>
                    <a:lnTo>
                      <a:pt x="1048" y="1219"/>
                    </a:lnTo>
                    <a:lnTo>
                      <a:pt x="205" y="1219"/>
                    </a:lnTo>
                    <a:lnTo>
                      <a:pt x="1339" y="85"/>
                    </a:lnTo>
                    <a:close/>
                  </a:path>
                </a:pathLst>
              </a:custGeom>
              <a:solidFill>
                <a:schemeClr val="tx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fr-FR"/>
              </a:p>
            </p:txBody>
          </p:sp>
        </p:grpSp>
        <p:sp>
          <p:nvSpPr>
            <p:cNvPr id="17" name="Rectangle 16"/>
            <p:cNvSpPr/>
            <p:nvPr userDrawn="1"/>
          </p:nvSpPr>
          <p:spPr>
            <a:xfrm>
              <a:off x="3937800" y="1270800"/>
              <a:ext cx="4320000" cy="4320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3" name="Espace réservé pour une image 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621916" y="0"/>
            <a:ext cx="457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094323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90FD5209-441B-BE46-7058-527AB5209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>
                <a:solidFill>
                  <a:srgbClr val="FF531F"/>
                </a:solidFill>
              </a:rPr>
              <a:t>Sommaire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C6AAF6-4507-6B17-C7E6-245454FF4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E644520-55D9-9488-CAC9-7B1AFF9C06D2}"/>
              </a:ext>
            </a:extLst>
          </p:cNvPr>
          <p:cNvSpPr txBox="1"/>
          <p:nvPr/>
        </p:nvSpPr>
        <p:spPr>
          <a:xfrm>
            <a:off x="1523492" y="1536174"/>
            <a:ext cx="914501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Le contenu du CV</a:t>
            </a:r>
          </a:p>
          <a:p>
            <a:endParaRPr lang="fr-F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La forme du CV</a:t>
            </a:r>
          </a:p>
          <a:p>
            <a:endParaRPr lang="fr-F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La visibilité du CV</a:t>
            </a:r>
          </a:p>
          <a:p>
            <a:endParaRPr lang="fr-F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La lettre de motivation</a:t>
            </a:r>
          </a:p>
          <a:p>
            <a:endParaRPr lang="fr-FR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r-FR" sz="2400" b="1" dirty="0"/>
              <a:t>Pourquoi un Profil?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031126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F7AB9A-813E-C2B2-5FD9-09D428439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1. Le contenu du CV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47AE31D-8FA9-E4A3-6B78-BED25F5C7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0E19857-7D71-1865-29CA-A657C0912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6EB59678-0888-CC6B-1252-B19CE0E24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3822" y="1214602"/>
            <a:ext cx="11102189" cy="630222"/>
          </a:xfrm>
        </p:spPr>
        <p:txBody>
          <a:bodyPr/>
          <a:lstStyle/>
          <a:p>
            <a:r>
              <a:rPr lang="fr-FR" sz="2800" dirty="0">
                <a:solidFill>
                  <a:srgbClr val="FF531F"/>
                </a:solidFill>
              </a:rPr>
              <a:t>Qu’est ce qu’un CV?</a:t>
            </a:r>
          </a:p>
          <a:p>
            <a:endParaRPr lang="fr-FR" dirty="0"/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8092C2D4-3A9B-FF9C-5AF0-294C3EB68408}"/>
              </a:ext>
            </a:extLst>
          </p:cNvPr>
          <p:cNvSpPr txBox="1">
            <a:spLocks/>
          </p:cNvSpPr>
          <p:nvPr/>
        </p:nvSpPr>
        <p:spPr bwMode="gray">
          <a:xfrm>
            <a:off x="489306" y="2060778"/>
            <a:ext cx="11102189" cy="49485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accent5"/>
              </a:buClr>
              <a:buFont typeface="Arial" pitchFamily="34" charset="0"/>
              <a:buNone/>
              <a:tabLst>
                <a:tab pos="5076000" algn="r"/>
              </a:tabLst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Pct val="50000"/>
              <a:buFont typeface="Wingdings" pitchFamily="2" charset="2"/>
              <a:buChar char="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80000"/>
              <a:buFont typeface="Wingdings 3" pitchFamily="18" charset="2"/>
              <a:buChar char="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000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 pitchFamily="34" charset="0"/>
              <a:buChar char="■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6000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Century Gothic" pitchFamily="34" charset="0"/>
              <a:buChar char="○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Le CV est un argumentaire en réponse au besoin du recruteur.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8DCAC4E6-23AD-8522-2ABE-4CAB1C35BC7C}"/>
              </a:ext>
            </a:extLst>
          </p:cNvPr>
          <p:cNvSpPr txBox="1">
            <a:spLocks/>
          </p:cNvSpPr>
          <p:nvPr/>
        </p:nvSpPr>
        <p:spPr bwMode="gray">
          <a:xfrm>
            <a:off x="489306" y="5162620"/>
            <a:ext cx="11102189" cy="9361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accent5"/>
              </a:buClr>
              <a:buFont typeface="Arial" pitchFamily="34" charset="0"/>
              <a:buNone/>
              <a:tabLst>
                <a:tab pos="5076000" algn="r"/>
              </a:tabLst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Pct val="50000"/>
              <a:buFont typeface="Wingdings" pitchFamily="2" charset="2"/>
              <a:buChar char="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80000"/>
              <a:buFont typeface="Wingdings 3" pitchFamily="18" charset="2"/>
              <a:buChar char="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000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 pitchFamily="34" charset="0"/>
              <a:buChar char="■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6000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Century Gothic" pitchFamily="34" charset="0"/>
              <a:buChar char="○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Il démontre un potentiel pour répondre aux attendus du poste, à travers des compétences.</a:t>
            </a:r>
          </a:p>
        </p:txBody>
      </p:sp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7D179728-99FA-D1DA-5795-9786A5908B50}"/>
              </a:ext>
            </a:extLst>
          </p:cNvPr>
          <p:cNvSpPr txBox="1">
            <a:spLocks/>
          </p:cNvSpPr>
          <p:nvPr/>
        </p:nvSpPr>
        <p:spPr bwMode="gray">
          <a:xfrm>
            <a:off x="510010" y="3087948"/>
            <a:ext cx="11102189" cy="17812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500"/>
              </a:spcAft>
              <a:buClr>
                <a:schemeClr val="accent5"/>
              </a:buClr>
              <a:buFont typeface="Arial" pitchFamily="34" charset="0"/>
              <a:buNone/>
              <a:tabLst>
                <a:tab pos="5076000" algn="r"/>
              </a:tabLst>
              <a:defRPr sz="15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1200"/>
              </a:spcAft>
              <a:buClr>
                <a:schemeClr val="tx2"/>
              </a:buClr>
              <a:buSzPct val="50000"/>
              <a:buFont typeface="Wingdings" pitchFamily="2" charset="2"/>
              <a:buChar char="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80000"/>
              <a:buFont typeface="Wingdings 3" pitchFamily="18" charset="2"/>
              <a:buChar char="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000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accent5"/>
              </a:buClr>
              <a:buSzPct val="100000"/>
              <a:buFont typeface="Arial" pitchFamily="34" charset="0"/>
              <a:buChar char="■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360000" indent="18000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SzPct val="100000"/>
              <a:buFont typeface="Century Gothic" pitchFamily="34" charset="0"/>
              <a:buChar char="○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dirty="0"/>
              <a:t>Le CV indique ce que le candidat </a:t>
            </a:r>
            <a:r>
              <a:rPr lang="fr-FR" sz="2400" dirty="0">
                <a:solidFill>
                  <a:srgbClr val="FF531F"/>
                </a:solidFill>
              </a:rPr>
              <a:t>veut faire</a:t>
            </a:r>
            <a:br>
              <a:rPr lang="fr-FR" sz="2400" dirty="0"/>
            </a:br>
            <a:r>
              <a:rPr lang="fr-FR" sz="2400" dirty="0">
                <a:solidFill>
                  <a:srgbClr val="FF531F"/>
                </a:solidFill>
              </a:rPr>
              <a:t>ET</a:t>
            </a:r>
            <a:br>
              <a:rPr lang="fr-FR" sz="2400" dirty="0"/>
            </a:br>
            <a:r>
              <a:rPr lang="fr-FR" sz="2400" dirty="0"/>
              <a:t>ce qu’il </a:t>
            </a:r>
            <a:r>
              <a:rPr lang="fr-FR" sz="2400" dirty="0">
                <a:solidFill>
                  <a:srgbClr val="FF531F"/>
                </a:solidFill>
              </a:rPr>
              <a:t>peut faire</a:t>
            </a:r>
          </a:p>
          <a:p>
            <a:endParaRPr lang="fr-FR" sz="1600" dirty="0">
              <a:solidFill>
                <a:srgbClr val="FF531F"/>
              </a:solidFill>
            </a:endParaRPr>
          </a:p>
          <a:p>
            <a:endParaRPr lang="fr-FR" sz="1600" dirty="0">
              <a:solidFill>
                <a:srgbClr val="FF531F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58872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8496B2A-B867-4558-A7C1-14203BF85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3432" y="1359040"/>
            <a:ext cx="10009112" cy="4860000"/>
          </a:xfrm>
        </p:spPr>
        <p:txBody>
          <a:bodyPr/>
          <a:lstStyle/>
          <a:p>
            <a:pPr lvl="1" indent="0">
              <a:buClr>
                <a:schemeClr val="accent5"/>
              </a:buClr>
              <a:buNone/>
            </a:pPr>
            <a:endParaRPr lang="fr-FR" sz="1800" b="1" dirty="0">
              <a:solidFill>
                <a:schemeClr val="accent5"/>
              </a:solidFill>
            </a:endParaRPr>
          </a:p>
          <a:p>
            <a:pPr marL="176213" lvl="1" indent="-176213">
              <a:buClr>
                <a:schemeClr val="accent5"/>
              </a:buClr>
            </a:pPr>
            <a:endParaRPr lang="fr-FR" dirty="0">
              <a:solidFill>
                <a:schemeClr val="accent5"/>
              </a:solidFill>
            </a:endParaRPr>
          </a:p>
          <a:p>
            <a:pPr marL="176213" lvl="1" indent="-176213">
              <a:buClr>
                <a:schemeClr val="accent5"/>
              </a:buClr>
            </a:pPr>
            <a:endParaRPr lang="fr-FR" dirty="0"/>
          </a:p>
          <a:p>
            <a:pPr marL="176213" lvl="1" indent="-176213">
              <a:buClr>
                <a:schemeClr val="accent5"/>
              </a:buClr>
            </a:pPr>
            <a:endParaRPr lang="fr-FR" dirty="0"/>
          </a:p>
          <a:p>
            <a:pPr marL="176213" lvl="1" indent="-176213">
              <a:buClr>
                <a:schemeClr val="accent5"/>
              </a:buClr>
            </a:pPr>
            <a:endParaRPr lang="fr-FR" dirty="0"/>
          </a:p>
          <a:p>
            <a:pPr marL="176213" lvl="1" indent="-176213">
              <a:buClr>
                <a:schemeClr val="accent5"/>
              </a:buClr>
            </a:pPr>
            <a:endParaRPr lang="fr-FR" dirty="0"/>
          </a:p>
          <a:p>
            <a:pPr marL="176213" lvl="1" indent="-176213">
              <a:buClr>
                <a:schemeClr val="accent5"/>
              </a:buClr>
            </a:pPr>
            <a:endParaRPr lang="fr-FR" dirty="0"/>
          </a:p>
          <a:p>
            <a:pPr lvl="1" indent="0">
              <a:buClr>
                <a:schemeClr val="accent5"/>
              </a:buClr>
              <a:buNone/>
            </a:pPr>
            <a:r>
              <a:rPr lang="fr-FR" dirty="0"/>
              <a:t>.  </a:t>
            </a:r>
          </a:p>
          <a:p>
            <a:pPr marL="176213" indent="-176213">
              <a:buClr>
                <a:schemeClr val="accent5"/>
              </a:buClr>
            </a:pPr>
            <a:endParaRPr lang="fr-FR" dirty="0"/>
          </a:p>
          <a:p>
            <a:pPr>
              <a:buClr>
                <a:schemeClr val="accent5"/>
              </a:buClr>
            </a:pP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F7E913A-5111-409A-AA88-94D4E75F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779C3A-F84C-4502-977C-EACEE13C9E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4</a:t>
            </a:fld>
            <a:endParaRPr lang="fr-FR" noProof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FEF2818-15BD-4A25-B687-B5A377F04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79576" y="365670"/>
            <a:ext cx="8280000" cy="683495"/>
          </a:xfrm>
        </p:spPr>
        <p:txBody>
          <a:bodyPr/>
          <a:lstStyle/>
          <a:p>
            <a:r>
              <a:rPr lang="fr-FR" dirty="0"/>
              <a:t>Les 3 dimensions de la Compétence </a:t>
            </a: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19" name="Rectangle à coins arrondis 10">
            <a:extLst>
              <a:ext uri="{FF2B5EF4-FFF2-40B4-BE49-F238E27FC236}">
                <a16:creationId xmlns:a16="http://schemas.microsoft.com/office/drawing/2014/main" id="{BB093717-9151-46AF-91BA-B8CF077A4B61}"/>
              </a:ext>
            </a:extLst>
          </p:cNvPr>
          <p:cNvSpPr/>
          <p:nvPr/>
        </p:nvSpPr>
        <p:spPr>
          <a:xfrm>
            <a:off x="4413883" y="1732628"/>
            <a:ext cx="2720054" cy="432852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Clr>
                <a:schemeClr val="bg1"/>
              </a:buClr>
            </a:pPr>
            <a:r>
              <a:rPr lang="fr-FR" b="1" dirty="0"/>
              <a:t>Expérience</a:t>
            </a:r>
          </a:p>
          <a:p>
            <a:pPr lvl="0">
              <a:buClr>
                <a:schemeClr val="bg1"/>
              </a:buClr>
            </a:pPr>
            <a:r>
              <a:rPr lang="fr-FR" b="1" dirty="0"/>
              <a:t> </a:t>
            </a:r>
          </a:p>
          <a:p>
            <a:pPr lvl="0">
              <a:buClr>
                <a:schemeClr val="bg1"/>
              </a:buClr>
            </a:pPr>
            <a:endParaRPr lang="fr-FR" b="1" dirty="0"/>
          </a:p>
          <a:p>
            <a:pPr lvl="0">
              <a:buClr>
                <a:schemeClr val="bg1"/>
              </a:buClr>
            </a:pPr>
            <a:endParaRPr lang="fr-FR" b="1" dirty="0"/>
          </a:p>
          <a:p>
            <a:pPr lvl="0">
              <a:buClr>
                <a:schemeClr val="bg1"/>
              </a:buClr>
            </a:pPr>
            <a:endParaRPr lang="fr-FR" b="1" dirty="0"/>
          </a:p>
          <a:p>
            <a:pPr lvl="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b="1" dirty="0"/>
              <a:t> savoir-faire</a:t>
            </a:r>
            <a:r>
              <a:rPr lang="fr-FR" dirty="0"/>
              <a:t> (ou compétences opérationnelles) : savoirs appliqués dans les activités et tâches de travail menées </a:t>
            </a:r>
          </a:p>
          <a:p>
            <a:pPr marL="285750" indent="-285750" algn="ctr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sz="1400" dirty="0"/>
          </a:p>
        </p:txBody>
      </p:sp>
      <p:sp>
        <p:nvSpPr>
          <p:cNvPr id="20" name="Rectangle à coins arrondis 11">
            <a:extLst>
              <a:ext uri="{FF2B5EF4-FFF2-40B4-BE49-F238E27FC236}">
                <a16:creationId xmlns:a16="http://schemas.microsoft.com/office/drawing/2014/main" id="{2782C062-D8B9-4692-9C57-D22EE88CADD8}"/>
              </a:ext>
            </a:extLst>
          </p:cNvPr>
          <p:cNvSpPr/>
          <p:nvPr/>
        </p:nvSpPr>
        <p:spPr>
          <a:xfrm>
            <a:off x="919549" y="1772816"/>
            <a:ext cx="2720054" cy="430979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fr-FR" b="1" dirty="0"/>
              <a:t>Formation initiale </a:t>
            </a:r>
          </a:p>
          <a:p>
            <a:pPr lvl="0"/>
            <a:r>
              <a:rPr lang="fr-FR" b="1" dirty="0"/>
              <a:t>et continue</a:t>
            </a:r>
          </a:p>
          <a:p>
            <a:pPr lvl="0"/>
            <a:r>
              <a:rPr lang="fr-FR" b="1" dirty="0"/>
              <a:t>Environnements de travail</a:t>
            </a:r>
          </a:p>
          <a:p>
            <a:pPr lvl="0">
              <a:buClr>
                <a:schemeClr val="bg1"/>
              </a:buClr>
            </a:pPr>
            <a:endParaRPr lang="fr-FR" b="1" dirty="0"/>
          </a:p>
          <a:p>
            <a:pPr lvl="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b="1" dirty="0"/>
              <a:t> savoirs</a:t>
            </a:r>
            <a:r>
              <a:rPr lang="fr-FR" dirty="0"/>
              <a:t> (ou connaissances théoriques) : acquis par l’apprentissage ou par l’expérience </a:t>
            </a:r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sz="1400" dirty="0"/>
          </a:p>
          <a:p>
            <a:pPr marL="285750" indent="-285750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fr-FR" sz="1400" dirty="0"/>
          </a:p>
        </p:txBody>
      </p:sp>
      <p:sp>
        <p:nvSpPr>
          <p:cNvPr id="21" name="Rectangle à coins arrondis 2">
            <a:extLst>
              <a:ext uri="{FF2B5EF4-FFF2-40B4-BE49-F238E27FC236}">
                <a16:creationId xmlns:a16="http://schemas.microsoft.com/office/drawing/2014/main" id="{FA3E6DC9-D42B-4640-8567-863FF5E687A0}"/>
              </a:ext>
            </a:extLst>
          </p:cNvPr>
          <p:cNvSpPr/>
          <p:nvPr/>
        </p:nvSpPr>
        <p:spPr>
          <a:xfrm>
            <a:off x="7752184" y="1754086"/>
            <a:ext cx="2720054" cy="4328520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r>
              <a:rPr lang="fr-FR" b="1" dirty="0"/>
              <a:t>Personnalité </a:t>
            </a:r>
          </a:p>
          <a:p>
            <a:pPr lvl="0"/>
            <a:r>
              <a:rPr lang="fr-FR" b="1" dirty="0"/>
              <a:t>et </a:t>
            </a:r>
          </a:p>
          <a:p>
            <a:pPr lvl="0"/>
            <a:r>
              <a:rPr lang="fr-FR" b="1" dirty="0"/>
              <a:t>Centres d’intérêt</a:t>
            </a:r>
          </a:p>
          <a:p>
            <a:pPr lvl="0">
              <a:buClr>
                <a:schemeClr val="bg1"/>
              </a:buClr>
            </a:pPr>
            <a:endParaRPr lang="fr-FR" b="1" dirty="0"/>
          </a:p>
          <a:p>
            <a:pPr lvl="0">
              <a:buClr>
                <a:schemeClr val="bg1"/>
              </a:buClr>
            </a:pPr>
            <a:endParaRPr lang="fr-FR" b="1" dirty="0"/>
          </a:p>
          <a:p>
            <a:pPr lvl="0">
              <a:buClr>
                <a:schemeClr val="bg1"/>
              </a:buClr>
              <a:buFont typeface="Wingdings" panose="05000000000000000000" pitchFamily="2" charset="2"/>
              <a:buChar char="§"/>
            </a:pPr>
            <a:r>
              <a:rPr lang="fr-FR" b="1" dirty="0"/>
              <a:t> savoir-être</a:t>
            </a:r>
            <a:r>
              <a:rPr lang="fr-FR" dirty="0"/>
              <a:t> (ou compétences comportementales) : qualités intrinsèques et acquises </a:t>
            </a:r>
            <a:r>
              <a:rPr lang="fr-FR" b="1" dirty="0"/>
              <a:t>en contexte </a:t>
            </a:r>
            <a:r>
              <a:rPr lang="fr-FR" dirty="0"/>
              <a:t>professionnel ou extra-professionnel</a:t>
            </a:r>
          </a:p>
        </p:txBody>
      </p:sp>
    </p:spTree>
    <p:extLst>
      <p:ext uri="{BB962C8B-B14F-4D97-AF65-F5344CB8AC3E}">
        <p14:creationId xmlns:p14="http://schemas.microsoft.com/office/powerpoint/2010/main" val="4063469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8496B2A-B867-4558-A7C1-14203BF85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5135" y="2467611"/>
            <a:ext cx="4187196" cy="2302076"/>
          </a:xfrm>
        </p:spPr>
        <p:txBody>
          <a:bodyPr/>
          <a:lstStyle/>
          <a:p>
            <a:pPr lvl="2" indent="0">
              <a:buClr>
                <a:schemeClr val="accent5"/>
              </a:buClr>
              <a:buNone/>
            </a:pPr>
            <a:endParaRPr lang="fr-FR" sz="1600" dirty="0"/>
          </a:p>
          <a:p>
            <a:pPr lvl="2" indent="0">
              <a:buClr>
                <a:schemeClr val="accent5"/>
              </a:buClr>
              <a:buNone/>
            </a:pPr>
            <a:endParaRPr lang="fr-FR" sz="1600" dirty="0"/>
          </a:p>
          <a:p>
            <a:pPr lvl="2" indent="0">
              <a:buClr>
                <a:schemeClr val="accent5"/>
              </a:buClr>
              <a:buNone/>
            </a:pPr>
            <a:r>
              <a:rPr lang="fr-FR" sz="1600" dirty="0"/>
              <a:t>Mettez-vous à la place du recruteur</a:t>
            </a:r>
            <a:br>
              <a:rPr lang="fr-FR" sz="1600" dirty="0"/>
            </a:br>
            <a:r>
              <a:rPr lang="fr-FR" sz="1600" dirty="0"/>
              <a:t>et demandez-vous, si en lisant votre CV,</a:t>
            </a:r>
            <a:br>
              <a:rPr lang="fr-FR" sz="1600" dirty="0"/>
            </a:br>
            <a:r>
              <a:rPr lang="fr-FR" sz="1600" dirty="0"/>
              <a:t>il peut </a:t>
            </a:r>
            <a:r>
              <a:rPr lang="fr-FR" sz="1600" b="1" dirty="0"/>
              <a:t>vous projeter dans le poste à pourvoir </a:t>
            </a:r>
            <a:r>
              <a:rPr lang="fr-FR" sz="1600" dirty="0"/>
              <a:t>?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F7E913A-5111-409A-AA88-94D4E75F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779C3A-F84C-4502-977C-EACEE13C9E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5</a:t>
            </a:fld>
            <a:endParaRPr lang="fr-FR" noProof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FEF2818-15BD-4A25-B687-B5A377F04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 recruteur doit pouvoir projeter </a:t>
            </a:r>
            <a:br>
              <a:rPr lang="fr-FR" dirty="0"/>
            </a:br>
            <a:r>
              <a:rPr lang="fr-FR" dirty="0">
                <a:solidFill>
                  <a:schemeClr val="accent5"/>
                </a:solidFill>
              </a:rPr>
              <a:t>le ou la candidate dans le poste à pourvoir</a:t>
            </a:r>
          </a:p>
        </p:txBody>
      </p:sp>
      <p:pic>
        <p:nvPicPr>
          <p:cNvPr id="8" name="Image 7" descr="Une image contenant mur, intérieur, plancher, personne&#10;&#10;Description générée automatiquement">
            <a:extLst>
              <a:ext uri="{FF2B5EF4-FFF2-40B4-BE49-F238E27FC236}">
                <a16:creationId xmlns:a16="http://schemas.microsoft.com/office/drawing/2014/main" id="{0C737CCD-9E74-4913-9A30-B695A77A86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8805" y="2574649"/>
            <a:ext cx="3935965" cy="2301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865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L’accroche du CV  </a:t>
            </a:r>
            <a:r>
              <a:rPr lang="fr-FR" dirty="0">
                <a:solidFill>
                  <a:schemeClr val="accent5"/>
                </a:solidFill>
              </a:rPr>
              <a:t>doit être explicite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6</a:t>
            </a:fld>
            <a:endParaRPr lang="fr-FR" noProof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3"/>
          </p:nvPr>
        </p:nvSpPr>
        <p:spPr>
          <a:xfrm>
            <a:off x="1052145" y="1497628"/>
            <a:ext cx="10238095" cy="2431856"/>
          </a:xfrm>
        </p:spPr>
        <p:txBody>
          <a:bodyPr/>
          <a:lstStyle/>
          <a:p>
            <a:pPr indent="0" algn="ctr">
              <a:buNone/>
            </a:pPr>
            <a:r>
              <a:rPr lang="pt-BR" b="1" dirty="0"/>
              <a:t>Le recruteur doit tout de suite comprendre pourquoi il reçoit votre CV</a:t>
            </a:r>
          </a:p>
          <a:p>
            <a:pPr indent="0" algn="ctr">
              <a:buNone/>
            </a:pPr>
            <a:endParaRPr lang="pt-BR" dirty="0"/>
          </a:p>
          <a:p>
            <a:pPr indent="0" algn="ctr">
              <a:buNone/>
            </a:pPr>
            <a:r>
              <a:rPr lang="pt-BR" dirty="0"/>
              <a:t>Un titre clair + un sous titre exposant votre projet et pourquoi pas vos atouts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606EFCA-D4D4-7425-619E-FAEC03378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7726" y="2761845"/>
            <a:ext cx="7546931" cy="392082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8496B2A-B867-4558-A7C1-14203BF85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2314" y="1700213"/>
            <a:ext cx="8269511" cy="4659834"/>
          </a:xfrm>
        </p:spPr>
        <p:txBody>
          <a:bodyPr/>
          <a:lstStyle/>
          <a:p>
            <a:pPr>
              <a:buClr>
                <a:schemeClr val="accent5"/>
              </a:buClr>
              <a:buFont typeface="Century Gothic" panose="020B0502020202020204" pitchFamily="34" charset="0"/>
              <a:buChar char="■"/>
            </a:pPr>
            <a:r>
              <a:rPr lang="fr-FR" dirty="0"/>
              <a:t>Combiner compétences clés pour </a:t>
            </a:r>
            <a:r>
              <a:rPr lang="fr-FR" b="1" dirty="0"/>
              <a:t>rassurer </a:t>
            </a:r>
            <a:r>
              <a:rPr lang="fr-FR" dirty="0"/>
              <a:t>votre interlocuteur </a:t>
            </a:r>
          </a:p>
          <a:p>
            <a:pPr>
              <a:buClr>
                <a:schemeClr val="accent5"/>
              </a:buClr>
              <a:buFont typeface="Century Gothic" panose="020B0502020202020204" pitchFamily="34" charset="0"/>
              <a:buChar char="■"/>
            </a:pPr>
            <a:r>
              <a:rPr lang="fr-FR" dirty="0"/>
              <a:t>ET réalisations concrètes contextualisées pour </a:t>
            </a:r>
            <a:r>
              <a:rPr lang="fr-FR" b="1" dirty="0"/>
              <a:t>vous distinguer </a:t>
            </a:r>
            <a:r>
              <a:rPr lang="fr-FR" dirty="0"/>
              <a:t>des autres candidats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F7E913A-5111-409A-AA88-94D4E75F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779C3A-F84C-4502-977C-EACEE13C9E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7</a:t>
            </a:fld>
            <a:endParaRPr lang="fr-FR" noProof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FEF2818-15BD-4A25-B687-B5A377F04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Des </a:t>
            </a:r>
            <a:r>
              <a:rPr lang="fr-FR" dirty="0">
                <a:solidFill>
                  <a:srgbClr val="FF531F"/>
                </a:solidFill>
              </a:rPr>
              <a:t>compétences</a:t>
            </a:r>
            <a:r>
              <a:rPr lang="fr-FR" dirty="0"/>
              <a:t> et des </a:t>
            </a:r>
            <a:r>
              <a:rPr lang="fr-FR" dirty="0">
                <a:solidFill>
                  <a:srgbClr val="FF531F"/>
                </a:solidFill>
              </a:rPr>
              <a:t>réalisations concrètes</a:t>
            </a: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EAE0FD20-4EFD-451B-A9E3-97B96C6680E1}"/>
              </a:ext>
            </a:extLst>
          </p:cNvPr>
          <p:cNvSpPr/>
          <p:nvPr/>
        </p:nvSpPr>
        <p:spPr>
          <a:xfrm>
            <a:off x="5190965" y="3734695"/>
            <a:ext cx="936104" cy="9361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/>
              <a:t>ET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6A0C6493-A63C-4F04-9948-13B4EA5EA985}"/>
              </a:ext>
            </a:extLst>
          </p:cNvPr>
          <p:cNvGrpSpPr/>
          <p:nvPr/>
        </p:nvGrpSpPr>
        <p:grpSpPr>
          <a:xfrm>
            <a:off x="1987551" y="3357564"/>
            <a:ext cx="3097994" cy="2167711"/>
            <a:chOff x="1987551" y="3357564"/>
            <a:chExt cx="3097994" cy="2167711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A6888B7A-B3F7-4409-AC26-7828B90F3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7551" y="5080998"/>
              <a:ext cx="2968625" cy="444277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7C169AF-F8F3-4E67-B249-1E4339A8D9E2}"/>
                </a:ext>
              </a:extLst>
            </p:cNvPr>
            <p:cNvSpPr/>
            <p:nvPr/>
          </p:nvSpPr>
          <p:spPr>
            <a:xfrm>
              <a:off x="2081768" y="3357564"/>
              <a:ext cx="2862104" cy="1727621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7F2E8937-935D-461C-812E-1DF148B02851}"/>
                </a:ext>
              </a:extLst>
            </p:cNvPr>
            <p:cNvSpPr txBox="1"/>
            <p:nvPr/>
          </p:nvSpPr>
          <p:spPr>
            <a:xfrm>
              <a:off x="2133986" y="3650283"/>
              <a:ext cx="2951559" cy="11695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400" dirty="0"/>
                <a:t>Je liste mes compétences:</a:t>
              </a:r>
            </a:p>
            <a:p>
              <a:endParaRPr lang="pt-BR" sz="1400" dirty="0"/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/>
                <a:t>Gestion de projet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/>
                <a:t>Programmation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pt-BR" sz="1400" dirty="0"/>
                <a:t>Test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3BA73B80-E8F8-B8AD-79BD-8F9A8A0BF117}"/>
              </a:ext>
            </a:extLst>
          </p:cNvPr>
          <p:cNvGrpSpPr/>
          <p:nvPr/>
        </p:nvGrpSpPr>
        <p:grpSpPr>
          <a:xfrm>
            <a:off x="6215208" y="2564905"/>
            <a:ext cx="5569424" cy="3183365"/>
            <a:chOff x="6215208" y="2564905"/>
            <a:chExt cx="5569424" cy="3183365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6A56810-4F3F-475D-B9B3-45129E094BB9}"/>
                </a:ext>
              </a:extLst>
            </p:cNvPr>
            <p:cNvSpPr/>
            <p:nvPr/>
          </p:nvSpPr>
          <p:spPr>
            <a:xfrm>
              <a:off x="6244794" y="2564905"/>
              <a:ext cx="5539838" cy="2736303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3838593E-413C-47F5-8BB0-5170E35D9BFC}"/>
                </a:ext>
              </a:extLst>
            </p:cNvPr>
            <p:cNvSpPr txBox="1"/>
            <p:nvPr/>
          </p:nvSpPr>
          <p:spPr>
            <a:xfrm>
              <a:off x="6374162" y="2766970"/>
              <a:ext cx="5276273" cy="26561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t-BR" sz="1400" dirty="0"/>
                <a:t>Je démontre à l’appui de mes réalisations:</a:t>
              </a:r>
            </a:p>
            <a:p>
              <a:endParaRPr lang="pt-BR" sz="1400" dirty="0"/>
            </a:p>
            <a:p>
              <a:pPr marL="1200150" lvl="2" indent="-285750">
                <a:buFont typeface="Arial" panose="020B0604020202020204" pitchFamily="34" charset="0"/>
                <a:buChar char="•"/>
              </a:pPr>
              <a:r>
                <a:rPr lang="pt-BR" sz="1400" dirty="0"/>
                <a:t>Création d’un chariot de golf robotique</a:t>
              </a:r>
            </a:p>
            <a:p>
              <a:pPr marL="1200150" lvl="2" indent="-285750">
                <a:buFont typeface="Arial" panose="020B0604020202020204" pitchFamily="34" charset="0"/>
                <a:buChar char="•"/>
              </a:pPr>
              <a:r>
                <a:rPr lang="pt-BR" sz="1400" dirty="0"/>
                <a:t>Programmation en C du mode “suiveur”</a:t>
              </a:r>
            </a:p>
            <a:p>
              <a:pPr marL="1200150" lvl="2" indent="-285750">
                <a:buFont typeface="Arial" panose="020B0604020202020204" pitchFamily="34" charset="0"/>
                <a:buChar char="•"/>
              </a:pPr>
              <a:r>
                <a:rPr lang="pt-BR" sz="1400" dirty="0"/>
                <a:t>Suivi des essais terrain auprès d’un échantillon de 100 clients</a:t>
              </a:r>
            </a:p>
            <a:p>
              <a:pPr lvl="2"/>
              <a:endParaRPr lang="pt-BR" sz="1400" dirty="0">
                <a:solidFill>
                  <a:srgbClr val="FF531F"/>
                </a:solidFill>
              </a:endParaRPr>
            </a:p>
            <a:p>
              <a:pPr lvl="2" indent="0">
                <a:buNone/>
              </a:pPr>
              <a:r>
                <a:rPr lang="pt-BR" sz="1400" i="1" dirty="0">
                  <a:solidFill>
                    <a:srgbClr val="FF531F"/>
                  </a:solidFill>
                </a:rPr>
                <a:t>Résultat </a:t>
              </a:r>
              <a:r>
                <a:rPr lang="pt-BR" sz="1400" i="1" dirty="0"/>
                <a:t>: Programmation fonctionnelle en 3 mois pour que le chariot s’adapte au pas du golfeur pour un meilleur confort d’utilisation</a:t>
              </a:r>
            </a:p>
            <a:p>
              <a:pPr lvl="2" indent="0">
                <a:buNone/>
              </a:pPr>
              <a:r>
                <a:rPr lang="pt-BR" sz="1400" i="1" dirty="0"/>
                <a:t>Aucun incident détecté lors de la phase de test. </a:t>
              </a:r>
            </a:p>
            <a:p>
              <a:pPr algn="ctr">
                <a:lnSpc>
                  <a:spcPct val="90000"/>
                </a:lnSpc>
                <a:buFont typeface="Wingdings" pitchFamily="2" charset="2"/>
                <a:buNone/>
              </a:pPr>
              <a:endParaRPr lang="fr-FR" altLang="fr-FR" sz="1400" dirty="0">
                <a:ea typeface="ＭＳ Ｐゴシック"/>
              </a:endParaRPr>
            </a:p>
          </p:txBody>
        </p:sp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id="{668E9525-B84F-4723-863A-9164005F02D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208" y="5303993"/>
              <a:ext cx="5539838" cy="4442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1449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En </a:t>
            </a:r>
            <a:r>
              <a:rPr lang="fr-FR" dirty="0">
                <a:solidFill>
                  <a:schemeClr val="accent5"/>
                </a:solidFill>
              </a:rPr>
              <a:t>pratique</a:t>
            </a:r>
            <a:endParaRPr lang="fr-FR" dirty="0">
              <a:solidFill>
                <a:srgbClr val="FF531F"/>
              </a:solidFill>
            </a:endParaRP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8</a:t>
            </a:fld>
            <a:endParaRPr lang="fr-FR" noProof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490" y="692696"/>
            <a:ext cx="5282232" cy="284765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5300" y="4725128"/>
            <a:ext cx="5585135" cy="1936608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A6BB814-A7F7-6346-2CD9-D86CAEE975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0000" y="2262678"/>
            <a:ext cx="5644326" cy="2555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64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 mettre </a:t>
            </a:r>
            <a:r>
              <a:rPr lang="fr-FR" dirty="0">
                <a:solidFill>
                  <a:schemeClr val="accent5"/>
                </a:solidFill>
              </a:rPr>
              <a:t>dans la partie « expériences » ? </a:t>
            </a:r>
            <a:endParaRPr lang="fr-FR" dirty="0">
              <a:solidFill>
                <a:srgbClr val="FF531F"/>
              </a:solidFill>
            </a:endParaRP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9</a:t>
            </a:fld>
            <a:endParaRPr lang="fr-FR" noProof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3"/>
          </p:nvPr>
        </p:nvSpPr>
        <p:spPr>
          <a:xfrm>
            <a:off x="630892" y="2780928"/>
            <a:ext cx="10937716" cy="2431856"/>
          </a:xfrm>
        </p:spPr>
        <p:txBody>
          <a:bodyPr/>
          <a:lstStyle/>
          <a:p>
            <a:pPr indent="0" algn="ctr">
              <a:buNone/>
            </a:pPr>
            <a:r>
              <a:rPr lang="pt-BR" b="1" dirty="0"/>
              <a:t>Vos travaux de recherches, mais pas seulement !</a:t>
            </a:r>
          </a:p>
          <a:p>
            <a:pPr indent="0" algn="ctr">
              <a:buNone/>
            </a:pPr>
            <a:endParaRPr lang="pt-BR" b="1" dirty="0"/>
          </a:p>
          <a:p>
            <a:r>
              <a:rPr lang="pt-BR" dirty="0"/>
              <a:t>Vos projets réalisés durant vos études</a:t>
            </a:r>
          </a:p>
          <a:p>
            <a:r>
              <a:rPr lang="pt-BR" dirty="0"/>
              <a:t>Vos “jobs”</a:t>
            </a:r>
          </a:p>
          <a:p>
            <a:r>
              <a:rPr lang="pt-BR" dirty="0"/>
              <a:t>Vos engagements associatifs</a:t>
            </a:r>
          </a:p>
          <a:p>
            <a:r>
              <a:rPr lang="pt-BR" dirty="0"/>
              <a:t>Vos stages</a:t>
            </a:r>
          </a:p>
          <a:p>
            <a:endParaRPr lang="pt-BR" dirty="0"/>
          </a:p>
          <a:p>
            <a:endParaRPr lang="pt-BR" dirty="0"/>
          </a:p>
          <a:p>
            <a:pPr indent="0">
              <a:buNone/>
            </a:pPr>
            <a:endParaRPr lang="pt-BR" dirty="0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 rot="5400000">
            <a:off x="5110862" y="3717032"/>
            <a:ext cx="1661848" cy="905139"/>
          </a:xfrm>
          <a:custGeom>
            <a:avLst/>
            <a:gdLst>
              <a:gd name="T0" fmla="*/ 1896 w 1896"/>
              <a:gd name="T1" fmla="*/ 948 h 1033"/>
              <a:gd name="T2" fmla="*/ 1896 w 1896"/>
              <a:gd name="T3" fmla="*/ 948 h 1033"/>
              <a:gd name="T4" fmla="*/ 948 w 1896"/>
              <a:gd name="T5" fmla="*/ 0 h 1033"/>
              <a:gd name="T6" fmla="*/ 0 w 1896"/>
              <a:gd name="T7" fmla="*/ 948 h 1033"/>
              <a:gd name="T8" fmla="*/ 85 w 1896"/>
              <a:gd name="T9" fmla="*/ 1033 h 1033"/>
              <a:gd name="T10" fmla="*/ 888 w 1896"/>
              <a:gd name="T11" fmla="*/ 230 h 1033"/>
              <a:gd name="T12" fmla="*/ 888 w 1896"/>
              <a:gd name="T13" fmla="*/ 991 h 1033"/>
              <a:gd name="T14" fmla="*/ 1008 w 1896"/>
              <a:gd name="T15" fmla="*/ 991 h 1033"/>
              <a:gd name="T16" fmla="*/ 1008 w 1896"/>
              <a:gd name="T17" fmla="*/ 230 h 1033"/>
              <a:gd name="T18" fmla="*/ 1812 w 1896"/>
              <a:gd name="T19" fmla="*/ 1033 h 1033"/>
              <a:gd name="T20" fmla="*/ 1896 w 1896"/>
              <a:gd name="T21" fmla="*/ 948 h 10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896" h="1033">
                <a:moveTo>
                  <a:pt x="1896" y="948"/>
                </a:moveTo>
                <a:lnTo>
                  <a:pt x="1896" y="948"/>
                </a:lnTo>
                <a:lnTo>
                  <a:pt x="948" y="0"/>
                </a:lnTo>
                <a:lnTo>
                  <a:pt x="0" y="948"/>
                </a:lnTo>
                <a:lnTo>
                  <a:pt x="85" y="1033"/>
                </a:lnTo>
                <a:lnTo>
                  <a:pt x="888" y="230"/>
                </a:lnTo>
                <a:lnTo>
                  <a:pt x="888" y="991"/>
                </a:lnTo>
                <a:lnTo>
                  <a:pt x="1008" y="991"/>
                </a:lnTo>
                <a:lnTo>
                  <a:pt x="1008" y="230"/>
                </a:lnTo>
                <a:lnTo>
                  <a:pt x="1812" y="1033"/>
                </a:lnTo>
                <a:lnTo>
                  <a:pt x="1896" y="948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6600056" y="3936292"/>
            <a:ext cx="51125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Ce sont des expériences professionnelles !</a:t>
            </a:r>
          </a:p>
        </p:txBody>
      </p:sp>
    </p:spTree>
    <p:extLst>
      <p:ext uri="{BB962C8B-B14F-4D97-AF65-F5344CB8AC3E}">
        <p14:creationId xmlns:p14="http://schemas.microsoft.com/office/powerpoint/2010/main" val="418738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J’intègre un bloc </a:t>
            </a:r>
            <a:r>
              <a:rPr lang="fr-FR" dirty="0">
                <a:solidFill>
                  <a:srgbClr val="FF531F"/>
                </a:solidFill>
              </a:rPr>
              <a:t>compétences ?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10</a:t>
            </a:fld>
            <a:endParaRPr lang="fr-FR" noProof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3"/>
          </p:nvPr>
        </p:nvSpPr>
        <p:spPr>
          <a:xfrm>
            <a:off x="767408" y="1628800"/>
            <a:ext cx="10238095" cy="2431856"/>
          </a:xfrm>
        </p:spPr>
        <p:txBody>
          <a:bodyPr/>
          <a:lstStyle/>
          <a:p>
            <a:pPr indent="0" algn="ctr">
              <a:buNone/>
            </a:pPr>
            <a:r>
              <a:rPr lang="pt-BR" b="1" dirty="0"/>
              <a:t>Pourquoi pas effectivement !</a:t>
            </a:r>
          </a:p>
          <a:p>
            <a:endParaRPr lang="pt-BR" dirty="0"/>
          </a:p>
          <a:p>
            <a:pPr indent="0">
              <a:buNone/>
            </a:pPr>
            <a:r>
              <a:rPr lang="pt-BR" dirty="0"/>
              <a:t>C’est l’occasion de synthétiser dans ce bloc vos </a:t>
            </a:r>
            <a:r>
              <a:rPr lang="pt-BR" dirty="0">
                <a:solidFill>
                  <a:schemeClr val="accent5"/>
                </a:solidFill>
              </a:rPr>
              <a:t>compétences techniques et logiciels</a:t>
            </a:r>
            <a:r>
              <a:rPr lang="pt-BR" dirty="0"/>
              <a:t> par exemple 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7344" y="3144457"/>
            <a:ext cx="5553075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341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Et mes </a:t>
            </a:r>
            <a:r>
              <a:rPr lang="fr-FR" dirty="0">
                <a:solidFill>
                  <a:srgbClr val="FF531F"/>
                </a:solidFill>
              </a:rPr>
              <a:t>loisirs alors ?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11</a:t>
            </a:fld>
            <a:endParaRPr lang="fr-FR" noProof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3"/>
          </p:nvPr>
        </p:nvSpPr>
        <p:spPr>
          <a:xfrm>
            <a:off x="767408" y="1628800"/>
            <a:ext cx="10369152" cy="3096344"/>
          </a:xfrm>
        </p:spPr>
        <p:txBody>
          <a:bodyPr/>
          <a:lstStyle/>
          <a:p>
            <a:pPr indent="0">
              <a:buNone/>
            </a:pPr>
            <a:r>
              <a:rPr lang="pt-BR" dirty="0"/>
              <a:t>Cette partie peut être très stratégique surtout pour un étudiant, un jeune diplomé, un junior.</a:t>
            </a:r>
          </a:p>
          <a:p>
            <a:pPr indent="0">
              <a:buNone/>
            </a:pPr>
            <a:endParaRPr lang="pt-BR" dirty="0"/>
          </a:p>
          <a:p>
            <a:pPr indent="0">
              <a:buNone/>
            </a:pPr>
            <a:r>
              <a:rPr lang="pt-BR" dirty="0"/>
              <a:t>Attention à ne pas en faire un joyeux “fourre-tout” (cinéma, lecture, voyage).</a:t>
            </a:r>
          </a:p>
          <a:p>
            <a:pPr indent="0">
              <a:buNone/>
            </a:pPr>
            <a:endParaRPr lang="pt-BR" dirty="0"/>
          </a:p>
          <a:p>
            <a:pPr indent="0">
              <a:buNone/>
            </a:pPr>
            <a:r>
              <a:rPr lang="fr-FR" dirty="0"/>
              <a:t>Son intérêt est de dévoiler </a:t>
            </a:r>
            <a:r>
              <a:rPr lang="fr-FR" b="1" dirty="0">
                <a:solidFill>
                  <a:schemeClr val="accent5"/>
                </a:solidFill>
              </a:rPr>
              <a:t>ce qui, en dehors des études </a:t>
            </a:r>
          </a:p>
          <a:p>
            <a:pPr indent="0">
              <a:buNone/>
            </a:pPr>
            <a:r>
              <a:rPr lang="fr-FR" b="1" dirty="0">
                <a:solidFill>
                  <a:schemeClr val="accent5"/>
                </a:solidFill>
              </a:rPr>
              <a:t>et du travail, vous fait avancer dans la vie</a:t>
            </a:r>
            <a:endParaRPr lang="pt-BR" dirty="0">
              <a:solidFill>
                <a:schemeClr val="accent5"/>
              </a:solidFill>
            </a:endParaRPr>
          </a:p>
          <a:p>
            <a:pPr indent="0" algn="ctr">
              <a:buNone/>
            </a:pPr>
            <a:endParaRPr lang="pt-BR" dirty="0"/>
          </a:p>
          <a:p>
            <a:pPr indent="0" algn="ctr">
              <a:buNone/>
            </a:pPr>
            <a:endParaRPr lang="pt-B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144" y="3284984"/>
            <a:ext cx="385762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608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8496B2A-B867-4558-A7C1-14203BF85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0435" y="1323031"/>
            <a:ext cx="11581565" cy="4860000"/>
          </a:xfrm>
        </p:spPr>
        <p:txBody>
          <a:bodyPr/>
          <a:lstStyle/>
          <a:p>
            <a:pPr indent="0">
              <a:buClr>
                <a:schemeClr val="accent5"/>
              </a:buClr>
              <a:buNone/>
            </a:pPr>
            <a:r>
              <a:rPr lang="fr-FR" dirty="0"/>
              <a:t>Pour </a:t>
            </a:r>
            <a:r>
              <a:rPr lang="fr-FR" b="1" dirty="0"/>
              <a:t>être lu, compris et retenu</a:t>
            </a:r>
            <a:r>
              <a:rPr lang="fr-FR" dirty="0"/>
              <a:t>, la forme du CV doit être soignée : </a:t>
            </a:r>
          </a:p>
          <a:p>
            <a:pPr>
              <a:buClr>
                <a:schemeClr val="accent5"/>
              </a:buClr>
            </a:pPr>
            <a:r>
              <a:rPr lang="fr-FR" dirty="0"/>
              <a:t>1 page maximum (tolérance à 2 pages, si cela se justifie)</a:t>
            </a:r>
          </a:p>
          <a:p>
            <a:pPr>
              <a:buClr>
                <a:schemeClr val="accent5"/>
              </a:buClr>
            </a:pPr>
            <a:r>
              <a:rPr lang="fr-FR" dirty="0"/>
              <a:t>Informations </a:t>
            </a:r>
            <a:r>
              <a:rPr lang="fr-FR" dirty="0" err="1"/>
              <a:t>anté-chronologiques</a:t>
            </a:r>
            <a:r>
              <a:rPr lang="fr-FR" dirty="0"/>
              <a:t> </a:t>
            </a:r>
          </a:p>
          <a:p>
            <a:pPr>
              <a:buClr>
                <a:schemeClr val="accent5"/>
              </a:buClr>
            </a:pPr>
            <a:r>
              <a:rPr lang="fr-FR" dirty="0"/>
              <a:t>Look minimaliste</a:t>
            </a:r>
          </a:p>
          <a:p>
            <a:pPr>
              <a:buClr>
                <a:schemeClr val="accent5"/>
              </a:buClr>
            </a:pPr>
            <a:r>
              <a:rPr lang="fr-FR" dirty="0"/>
              <a:t>Police de texte claire, taille 12 ou 10 mini  : sans empattement (ex : Arial, </a:t>
            </a:r>
            <a:r>
              <a:rPr lang="fr-FR" dirty="0" err="1"/>
              <a:t>Helvetica</a:t>
            </a:r>
            <a:r>
              <a:rPr lang="fr-FR" dirty="0"/>
              <a:t>, </a:t>
            </a:r>
            <a:r>
              <a:rPr lang="fr-FR" dirty="0" err="1"/>
              <a:t>Tahoma</a:t>
            </a:r>
            <a:r>
              <a:rPr lang="fr-FR" dirty="0"/>
              <a:t>, Calibri, Verdana…)</a:t>
            </a:r>
          </a:p>
          <a:p>
            <a:pPr>
              <a:buClr>
                <a:schemeClr val="accent5"/>
              </a:buClr>
            </a:pPr>
            <a:r>
              <a:rPr lang="fr-FR" dirty="0"/>
              <a:t>Ecriture en gras réservée aux infos clés pour le recruteur : titre, intitulés de poste, mots clés</a:t>
            </a:r>
          </a:p>
          <a:p>
            <a:pPr>
              <a:buClr>
                <a:schemeClr val="accent5"/>
              </a:buClr>
            </a:pPr>
            <a:r>
              <a:rPr lang="fr-FR" dirty="0"/>
              <a:t>2 typographies, 2 couleurs et 2 éléments de graphisme maximum</a:t>
            </a:r>
          </a:p>
          <a:p>
            <a:pPr>
              <a:buClr>
                <a:schemeClr val="accent5"/>
              </a:buClr>
            </a:pPr>
            <a:r>
              <a:rPr lang="fr-FR" dirty="0"/>
              <a:t>Photo facultative et uniquement en posture professionnelle</a:t>
            </a:r>
          </a:p>
          <a:p>
            <a:pPr>
              <a:buClr>
                <a:schemeClr val="accent5"/>
              </a:buClr>
            </a:pPr>
            <a:r>
              <a:rPr lang="fr-FR" dirty="0"/>
              <a:t>Format Word enregistré sous PDF pour être lisible des ATS </a:t>
            </a:r>
          </a:p>
          <a:p>
            <a:pPr>
              <a:buClr>
                <a:schemeClr val="accent5"/>
              </a:buClr>
            </a:pPr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F7E913A-5111-409A-AA88-94D4E75F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24000" y="6751152"/>
            <a:ext cx="180000" cy="180000"/>
          </a:xfrm>
        </p:spPr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779C3A-F84C-4502-977C-EACEE13C9E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12</a:t>
            </a:fld>
            <a:endParaRPr lang="fr-FR" noProof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A31A22-59F0-4C8D-AB95-ED5D4CB06E4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fr-FR" noProof="0" dirty="0"/>
              <a:t>CV, les bonnes pratiques</a:t>
            </a: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FEF2818-15BD-4A25-B687-B5A377F04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2. Une forme </a:t>
            </a:r>
            <a:r>
              <a:rPr lang="fr-FR" dirty="0">
                <a:solidFill>
                  <a:schemeClr val="accent5"/>
                </a:solidFill>
              </a:rPr>
              <a:t>lisible </a:t>
            </a:r>
            <a:r>
              <a:rPr lang="fr-FR" dirty="0">
                <a:solidFill>
                  <a:srgbClr val="002060"/>
                </a:solidFill>
              </a:rPr>
              <a:t>et</a:t>
            </a:r>
            <a:r>
              <a:rPr lang="fr-FR" dirty="0">
                <a:solidFill>
                  <a:schemeClr val="accent5"/>
                </a:solidFill>
              </a:rPr>
              <a:t> agréable</a:t>
            </a:r>
          </a:p>
        </p:txBody>
      </p:sp>
    </p:spTree>
    <p:extLst>
      <p:ext uri="{BB962C8B-B14F-4D97-AF65-F5344CB8AC3E}">
        <p14:creationId xmlns:p14="http://schemas.microsoft.com/office/powerpoint/2010/main" val="2968957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3. Le CV doit </a:t>
            </a:r>
            <a:r>
              <a:rPr lang="fr-FR" dirty="0">
                <a:solidFill>
                  <a:schemeClr val="accent5"/>
                </a:solidFill>
              </a:rPr>
              <a:t>pouvoir être trouvé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13</a:t>
            </a:fld>
            <a:endParaRPr lang="fr-FR" noProof="0"/>
          </a:p>
        </p:txBody>
      </p:sp>
      <p:sp>
        <p:nvSpPr>
          <p:cNvPr id="16" name="Espace réservé du texte 15"/>
          <p:cNvSpPr>
            <a:spLocks noGrp="1"/>
          </p:cNvSpPr>
          <p:nvPr>
            <p:ph type="body" sz="quarter" idx="13"/>
          </p:nvPr>
        </p:nvSpPr>
        <p:spPr>
          <a:xfrm>
            <a:off x="1011387" y="1916832"/>
            <a:ext cx="10238095" cy="2431856"/>
          </a:xfrm>
        </p:spPr>
        <p:txBody>
          <a:bodyPr/>
          <a:lstStyle/>
          <a:p>
            <a:pPr indent="0" algn="ctr">
              <a:buNone/>
            </a:pPr>
            <a:r>
              <a:rPr lang="pt-BR" b="1" dirty="0"/>
              <a:t>Pour être trouvé sur internet, votre CV doit être repérable immédiatement par votre cible lors de sa recherche par </a:t>
            </a:r>
            <a:r>
              <a:rPr lang="pt-BR" b="1" dirty="0">
                <a:solidFill>
                  <a:schemeClr val="accent5"/>
                </a:solidFill>
              </a:rPr>
              <a:t>mot-clés</a:t>
            </a:r>
            <a:r>
              <a:rPr lang="pt-BR" b="1" dirty="0"/>
              <a:t>.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A cette fin, identifiez les mot-clés pertinents via les </a:t>
            </a:r>
            <a:r>
              <a:rPr lang="pt-BR" dirty="0">
                <a:solidFill>
                  <a:schemeClr val="accent5"/>
                </a:solidFill>
              </a:rPr>
              <a:t>offres d’emploi</a:t>
            </a:r>
            <a:r>
              <a:rPr lang="pt-BR" dirty="0"/>
              <a:t>, les </a:t>
            </a:r>
            <a:r>
              <a:rPr lang="pt-BR" dirty="0">
                <a:solidFill>
                  <a:schemeClr val="accent5"/>
                </a:solidFill>
              </a:rPr>
              <a:t>profils visibles sur les réseaux sociaux</a:t>
            </a:r>
            <a:r>
              <a:rPr lang="pt-BR" dirty="0"/>
              <a:t> ou encore </a:t>
            </a:r>
            <a:r>
              <a:rPr lang="pt-BR" dirty="0">
                <a:solidFill>
                  <a:schemeClr val="accent5"/>
                </a:solidFill>
                <a:hlinkClick r:id="rId3"/>
              </a:rPr>
              <a:t>l’annuaire des métiers </a:t>
            </a:r>
            <a:r>
              <a:rPr lang="pt-BR" dirty="0"/>
              <a:t>sur apec.fr.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>
                <a:solidFill>
                  <a:schemeClr val="accent5"/>
                </a:solidFill>
              </a:rPr>
              <a:t>Attention</a:t>
            </a:r>
            <a:r>
              <a:rPr lang="pt-BR" dirty="0"/>
              <a:t> aux images, pictogrammes, logos qui ne sont pas reconnus par les moteurs de recherche.</a:t>
            </a:r>
          </a:p>
          <a:p>
            <a:pPr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13295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r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Créer mon CV : un outil </a:t>
            </a:r>
            <a:r>
              <a:rPr lang="fr-FR" dirty="0">
                <a:solidFill>
                  <a:schemeClr val="accent5"/>
                </a:solidFill>
              </a:rPr>
              <a:t>pratique</a:t>
            </a:r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14" name="Espace réservé du numéro de diapositive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14</a:t>
            </a:fld>
            <a:endParaRPr lang="fr-FR" noProof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BC3DC1D-AC60-9B75-8F8C-637895374E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302" y="819233"/>
            <a:ext cx="10955035" cy="520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66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>
            <a:extLst>
              <a:ext uri="{FF2B5EF4-FFF2-40B4-BE49-F238E27FC236}">
                <a16:creationId xmlns:a16="http://schemas.microsoft.com/office/drawing/2014/main" id="{3C456B53-8546-E2D4-62FE-952C37B9D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 lettre de Motivation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1CB6B9-84D3-27BC-5FA3-B0D5868F7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0283B37-BAE0-2727-9A83-12EBA9CB6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12" name="Espace réservé du texte 11">
            <a:extLst>
              <a:ext uri="{FF2B5EF4-FFF2-40B4-BE49-F238E27FC236}">
                <a16:creationId xmlns:a16="http://schemas.microsoft.com/office/drawing/2014/main" id="{863F84C4-0B80-2343-AB2D-2A03E40132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0432" y="1501200"/>
            <a:ext cx="9950063" cy="4860000"/>
          </a:xfrm>
        </p:spPr>
        <p:txBody>
          <a:bodyPr/>
          <a:lstStyle/>
          <a:p>
            <a:pPr indent="0">
              <a:buNone/>
            </a:pPr>
            <a:r>
              <a:rPr lang="fr-FR" b="1" dirty="0">
                <a:solidFill>
                  <a:srgbClr val="FF531F"/>
                </a:solidFill>
              </a:rPr>
              <a:t>Idées reçues sur la LM, a</a:t>
            </a:r>
            <a:r>
              <a:rPr lang="fr-FR" b="1" dirty="0">
                <a:solidFill>
                  <a:srgbClr val="FF531F"/>
                </a:solidFill>
                <a:latin typeface="Century Gothic" panose="020B0502020202020204" pitchFamily="34" charset="0"/>
              </a:rPr>
              <a:t>lors qu’en fait….</a:t>
            </a:r>
          </a:p>
          <a:p>
            <a:pPr indent="0">
              <a:buNone/>
            </a:pPr>
            <a:endParaRPr lang="fr-FR" b="1" dirty="0">
              <a:solidFill>
                <a:srgbClr val="FF531F"/>
              </a:solidFill>
            </a:endParaRP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Plus personne ne lit la lettre de motivation !</a:t>
            </a: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Ma lettre de motivation doit être longue !</a:t>
            </a: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Je dois écrire des phrases longues pour montrer que je maîtrise la langue de Molière …</a:t>
            </a: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Je dois écrire une lettre standard, qui peut être envoyée à toutes les entreprises. </a:t>
            </a:r>
          </a:p>
          <a:p>
            <a:r>
              <a:rPr lang="fr-FR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Ma lettre doit décrire mon profil dans le détail. </a:t>
            </a:r>
          </a:p>
          <a:p>
            <a:endParaRPr lang="fr-FR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r>
              <a:rPr lang="fr-FR" sz="1800" b="0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LA LETTRE DE MOTIVATION RESTE UN FONDAMENTAL DU RECRUTEMENT</a:t>
            </a:r>
          </a:p>
          <a:p>
            <a:pPr indent="0">
              <a:buNone/>
            </a:pPr>
            <a:r>
              <a:rPr lang="fr-FR" sz="1800" b="1" i="0" u="none" strike="noStrike" baseline="0" dirty="0">
                <a:solidFill>
                  <a:srgbClr val="FF531F"/>
                </a:solidFill>
                <a:latin typeface="Century Gothic" panose="020B0502020202020204" pitchFamily="34" charset="0"/>
              </a:rPr>
              <a:t>Deux tiers </a:t>
            </a:r>
            <a:r>
              <a:rPr lang="fr-FR" sz="18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des entreprises </a:t>
            </a:r>
            <a:r>
              <a:rPr lang="fr-FR" sz="1800" b="1" i="0" u="none" strike="noStrike" baseline="0" dirty="0">
                <a:solidFill>
                  <a:srgbClr val="FF531F"/>
                </a:solidFill>
                <a:latin typeface="Century Gothic" panose="020B0502020202020204" pitchFamily="34" charset="0"/>
              </a:rPr>
              <a:t>(66 %) </a:t>
            </a:r>
            <a:r>
              <a:rPr lang="fr-FR" sz="1800" b="1" i="0" u="none" strike="noStrike" baseline="0" dirty="0">
                <a:solidFill>
                  <a:srgbClr val="000000"/>
                </a:solidFill>
                <a:latin typeface="Century Gothic" panose="020B0502020202020204" pitchFamily="34" charset="0"/>
              </a:rPr>
              <a:t>déclare avoir  demandé une lettre de motivation à l’occasion de leur dernier recrutement.</a:t>
            </a:r>
          </a:p>
          <a:p>
            <a:pPr indent="0">
              <a:buNone/>
            </a:pPr>
            <a:r>
              <a:rPr lang="fr-FR" sz="1400" b="0" i="1" u="none" strike="noStrike" baseline="0" dirty="0">
                <a:solidFill>
                  <a:srgbClr val="6B6DE7"/>
                </a:solidFill>
                <a:latin typeface="Century Gothic" panose="020B0502020202020204" pitchFamily="34" charset="0"/>
              </a:rPr>
              <a:t>(Source : «Pratiques de recrutement des cadres», APEC, juillet 2021)</a:t>
            </a:r>
            <a:endParaRPr lang="fr-FR" sz="1400" dirty="0">
              <a:solidFill>
                <a:srgbClr val="6B6DE7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endParaRPr lang="fr-FR" sz="1800" b="1" i="0" u="none" strike="noStrike" baseline="0" dirty="0">
              <a:solidFill>
                <a:srgbClr val="FF531F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endParaRPr lang="fr-FR" sz="1800" b="1" i="0" u="none" strike="noStrike" baseline="0" dirty="0">
              <a:solidFill>
                <a:srgbClr val="FF531F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endParaRPr lang="fr-FR" dirty="0"/>
          </a:p>
          <a:p>
            <a:pPr indent="0">
              <a:buNone/>
            </a:pPr>
            <a:endParaRPr lang="fr-FR" dirty="0"/>
          </a:p>
          <a:p>
            <a:pPr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8946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A96CF9-D15A-C167-B372-55C89333E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3 parties incontournables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014B6FB-2B88-B0FE-3519-460ECC469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D8556B0-0F41-9A31-D50D-960D1C839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3122C9-A0B9-462F-8757-0847AD287B63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1BAB5EA5-93B5-1737-EAA0-28442FA89C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0436" y="836712"/>
            <a:ext cx="11039999" cy="5472608"/>
          </a:xfrm>
        </p:spPr>
        <p:txBody>
          <a:bodyPr/>
          <a:lstStyle/>
          <a:p>
            <a:r>
              <a:rPr lang="fr-FR" sz="1800" b="1" i="0" u="none" strike="noStrike" baseline="0" dirty="0">
                <a:solidFill>
                  <a:srgbClr val="FF531F"/>
                </a:solidFill>
                <a:latin typeface="Century Gothic" panose="020B0502020202020204" pitchFamily="34" charset="0"/>
              </a:rPr>
              <a:t>POURQUOI JE VOUS ECRIS</a:t>
            </a:r>
            <a:endParaRPr lang="fr-FR" sz="1800" b="0" i="0" u="none" strike="noStrike" baseline="0" dirty="0">
              <a:solidFill>
                <a:srgbClr val="FF531F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r>
              <a:rPr lang="fr-FR" sz="18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Introduisez votre lettre en parlant de l’entreprise : l’idée étant de la remettre dans son contexte actuel/enjeux. </a:t>
            </a:r>
          </a:p>
          <a:p>
            <a:pPr indent="0">
              <a:buNone/>
            </a:pPr>
            <a:r>
              <a:rPr lang="fr-FR" sz="18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Au delà de l’entreprise, parlez du poste, de la fonction et de ces enjeux.</a:t>
            </a:r>
          </a:p>
          <a:p>
            <a:pPr indent="0">
              <a:buNone/>
            </a:pPr>
            <a:r>
              <a:rPr lang="fr-FR" dirty="0">
                <a:solidFill>
                  <a:srgbClr val="002060"/>
                </a:solidFill>
                <a:latin typeface="Century Gothic" panose="020B0502020202020204" pitchFamily="34" charset="0"/>
              </a:rPr>
              <a:t>Reformulez ce que vous avez compris de l’offre.</a:t>
            </a:r>
            <a:endParaRPr lang="fr-FR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fr-FR" sz="1800" b="1" i="0" u="none" strike="noStrike" baseline="0" dirty="0">
                <a:solidFill>
                  <a:srgbClr val="FF531F"/>
                </a:solidFill>
                <a:latin typeface="Century Gothic" panose="020B0502020202020204" pitchFamily="34" charset="0"/>
              </a:rPr>
              <a:t>CE QUE JE PEUX VOUS APPORTER</a:t>
            </a:r>
          </a:p>
          <a:p>
            <a:pPr indent="0" algn="l">
              <a:buNone/>
            </a:pPr>
            <a:r>
              <a:rPr lang="fr-FR" sz="1800" dirty="0">
                <a:solidFill>
                  <a:srgbClr val="002060"/>
                </a:solidFill>
                <a:effectLst/>
                <a:latin typeface="Century Gothic" panose="020B0502020202020204" pitchFamily="34" charset="0"/>
                <a:ea typeface="Century Gothic" panose="020B0502020202020204" pitchFamily="34" charset="0"/>
                <a:cs typeface="Times New Roman" panose="02020603050405020304" pitchFamily="18" charset="0"/>
              </a:rPr>
              <a:t>Expliquez en quoi votre candidature peut être intéressante pour l’entreprise, ce que vous pouvez lui apporter, qui soit en phase avec le poste que vous souhaitez intégrer. </a:t>
            </a:r>
            <a:endParaRPr lang="fr-FR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r>
              <a:rPr lang="fr-FR" sz="18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Pour chaque atout, mettez en avant un/des exemples concrets venant illustrer ce que vous avancez. </a:t>
            </a:r>
          </a:p>
          <a:p>
            <a:pPr indent="0">
              <a:buNone/>
            </a:pPr>
            <a:r>
              <a:rPr lang="fr-FR" dirty="0">
                <a:solidFill>
                  <a:srgbClr val="002060"/>
                </a:solidFill>
                <a:latin typeface="Century Gothic" panose="020B0502020202020204" pitchFamily="34" charset="0"/>
              </a:rPr>
              <a:t>Vous pouvez également évoquer un/des savoir-être, mais toujours contextualisé(s)!</a:t>
            </a:r>
            <a:endParaRPr lang="fr-FR" sz="1800" b="0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r>
              <a:rPr lang="fr-FR" sz="1800" b="1" i="0" u="none" strike="noStrike" baseline="0" dirty="0">
                <a:solidFill>
                  <a:srgbClr val="FF531F"/>
                </a:solidFill>
                <a:latin typeface="Century Gothic" panose="020B0502020202020204" pitchFamily="34" charset="0"/>
              </a:rPr>
              <a:t>RENCONTRONS-NOUS !</a:t>
            </a:r>
          </a:p>
          <a:p>
            <a:pPr indent="0">
              <a:buNone/>
            </a:pPr>
            <a:r>
              <a:rPr lang="fr-FR" sz="1800" b="0" i="0" u="none" strike="noStrike" baseline="0" dirty="0">
                <a:solidFill>
                  <a:srgbClr val="002060"/>
                </a:solidFill>
                <a:latin typeface="Century Gothic" panose="020B0502020202020204" pitchFamily="34" charset="0"/>
              </a:rPr>
              <a:t>Il s’agit ici de conclure votre lettre de la meilleure façon possible. Formule de politesse oblige, mais pas que !</a:t>
            </a:r>
            <a:endParaRPr lang="fr-FR" sz="1800" b="1" i="0" u="none" strike="noStrike" baseline="0" dirty="0">
              <a:solidFill>
                <a:srgbClr val="002060"/>
              </a:solidFill>
              <a:latin typeface="Century Gothic" panose="020B0502020202020204" pitchFamily="34" charset="0"/>
            </a:endParaRPr>
          </a:p>
          <a:p>
            <a:pPr indent="0">
              <a:buNone/>
            </a:pPr>
            <a:r>
              <a:rPr lang="fr-FR" dirty="0">
                <a:solidFill>
                  <a:srgbClr val="002060"/>
                </a:solidFill>
              </a:rPr>
              <a:t>Proposez la rencontre, soyez assertif!</a:t>
            </a:r>
          </a:p>
        </p:txBody>
      </p:sp>
    </p:spTree>
    <p:extLst>
      <p:ext uri="{BB962C8B-B14F-4D97-AF65-F5344CB8AC3E}">
        <p14:creationId xmlns:p14="http://schemas.microsoft.com/office/powerpoint/2010/main" val="328376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58496B2A-B867-4558-A7C1-14203BF858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62986" y="2254013"/>
            <a:ext cx="3336703" cy="3384376"/>
          </a:xfrm>
        </p:spPr>
        <p:txBody>
          <a:bodyPr/>
          <a:lstStyle/>
          <a:p>
            <a:pPr indent="0">
              <a:buClr>
                <a:schemeClr val="accent5"/>
              </a:buClr>
              <a:buNone/>
            </a:pPr>
            <a:r>
              <a:rPr lang="fr-FR" b="1" dirty="0"/>
              <a:t>Profitez d’une visibilité</a:t>
            </a:r>
            <a:br>
              <a:rPr lang="fr-FR" b="1" dirty="0"/>
            </a:br>
            <a:r>
              <a:rPr lang="fr-FR" b="1" dirty="0"/>
              <a:t>auprès de </a:t>
            </a:r>
            <a:r>
              <a:rPr lang="fr-FR" b="1" dirty="0">
                <a:solidFill>
                  <a:schemeClr val="accent5"/>
                </a:solidFill>
              </a:rPr>
              <a:t>30 000 recruteurs</a:t>
            </a:r>
          </a:p>
          <a:p>
            <a:pPr marL="0" lvl="3" indent="0">
              <a:buClr>
                <a:schemeClr val="accent5"/>
              </a:buClr>
              <a:buNone/>
            </a:pPr>
            <a:r>
              <a:rPr lang="fr-FR" dirty="0"/>
              <a:t>Chaque mois, 30 000 recruteurs consultent</a:t>
            </a:r>
            <a:br>
              <a:rPr lang="fr-FR" dirty="0"/>
            </a:br>
            <a:r>
              <a:rPr lang="fr-FR" dirty="0"/>
              <a:t>la base des Profils Apec.</a:t>
            </a:r>
            <a:br>
              <a:rPr lang="fr-FR" dirty="0"/>
            </a:br>
            <a:r>
              <a:rPr lang="fr-FR" dirty="0"/>
              <a:t>Augmentez vos chances d’être </a:t>
            </a:r>
            <a:r>
              <a:rPr lang="fr-FR" dirty="0" err="1"/>
              <a:t>contacté.e</a:t>
            </a:r>
            <a:r>
              <a:rPr lang="fr-FR" dirty="0"/>
              <a:t> par les entreprises à la recherche</a:t>
            </a:r>
            <a:br>
              <a:rPr lang="fr-FR" dirty="0"/>
            </a:br>
            <a:r>
              <a:rPr lang="fr-FR" dirty="0"/>
              <a:t>de nouveaux talents !</a:t>
            </a:r>
          </a:p>
          <a:p>
            <a:pPr indent="0">
              <a:buClr>
                <a:schemeClr val="accent5"/>
              </a:buClr>
              <a:buNone/>
            </a:pPr>
            <a:endParaRPr lang="fr-FR" dirty="0"/>
          </a:p>
          <a:p>
            <a:pPr indent="0">
              <a:buClr>
                <a:schemeClr val="accent5"/>
              </a:buClr>
              <a:buNone/>
            </a:pPr>
            <a:r>
              <a:rPr lang="fr-FR" b="1" dirty="0">
                <a:solidFill>
                  <a:schemeClr val="accent5"/>
                </a:solidFill>
              </a:rPr>
              <a:t>Démarquez-vous</a:t>
            </a:r>
          </a:p>
          <a:p>
            <a:pPr marL="0" lvl="3" indent="0">
              <a:buClr>
                <a:schemeClr val="accent5"/>
              </a:buClr>
              <a:buNone/>
            </a:pPr>
            <a:r>
              <a:rPr lang="fr-FR" dirty="0"/>
              <a:t>Vous avez des compétences mais aussi</a:t>
            </a:r>
            <a:br>
              <a:rPr lang="fr-FR" dirty="0"/>
            </a:br>
            <a:r>
              <a:rPr lang="fr-FR" b="1" dirty="0"/>
              <a:t>une personnalité et des talents particuliers </a:t>
            </a:r>
            <a:r>
              <a:rPr lang="fr-FR" dirty="0"/>
              <a:t>qui vous distinguent de vos concurrents. Votre Profil Apec vous permet de les mettre</a:t>
            </a:r>
            <a:br>
              <a:rPr lang="fr-FR" dirty="0"/>
            </a:br>
            <a:r>
              <a:rPr lang="fr-FR" dirty="0"/>
              <a:t>en valeur pour sortir du lot.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F7E913A-5111-409A-AA88-94D4E75F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779C3A-F84C-4502-977C-EACEE13C9E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17</a:t>
            </a:fld>
            <a:endParaRPr lang="fr-FR" noProof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FEF2818-15BD-4A25-B687-B5A377F04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826" y="297233"/>
            <a:ext cx="9730798" cy="1044000"/>
          </a:xfrm>
        </p:spPr>
        <p:txBody>
          <a:bodyPr/>
          <a:lstStyle/>
          <a:p>
            <a:r>
              <a:rPr lang="fr-FR" dirty="0">
                <a:solidFill>
                  <a:srgbClr val="002060"/>
                </a:solidFill>
              </a:rPr>
              <a:t>Votre « profil Apec »</a:t>
            </a:r>
            <a:br>
              <a:rPr lang="fr-FR" dirty="0">
                <a:solidFill>
                  <a:schemeClr val="accent5"/>
                </a:solidFill>
              </a:rPr>
            </a:br>
            <a:r>
              <a:rPr lang="fr-FR" dirty="0">
                <a:solidFill>
                  <a:schemeClr val="accent5"/>
                </a:solidFill>
              </a:rPr>
              <a:t>pour vous démarquer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8B591C7-6CA9-42EF-B56D-0C0525BE2C6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748" t="9930" r="32257" b="7107"/>
          <a:stretch/>
        </p:blipFill>
        <p:spPr>
          <a:xfrm>
            <a:off x="1995259" y="2276873"/>
            <a:ext cx="2283396" cy="2664296"/>
          </a:xfrm>
          <a:prstGeom prst="rect">
            <a:avLst/>
          </a:prstGeom>
          <a:ln>
            <a:solidFill>
              <a:schemeClr val="accent5"/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A31EB5BB-20A2-472B-8550-D05A7845135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666" t="18930" r="39873" b="19671"/>
          <a:stretch/>
        </p:blipFill>
        <p:spPr>
          <a:xfrm>
            <a:off x="4439817" y="2276873"/>
            <a:ext cx="2201086" cy="3240360"/>
          </a:xfrm>
          <a:prstGeom prst="rect">
            <a:avLst/>
          </a:prstGeom>
          <a:ln>
            <a:solidFill>
              <a:schemeClr val="accent5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23A5D62-9112-48DB-8F0F-7C9B5D3ABBD8}"/>
              </a:ext>
            </a:extLst>
          </p:cNvPr>
          <p:cNvSpPr/>
          <p:nvPr/>
        </p:nvSpPr>
        <p:spPr>
          <a:xfrm>
            <a:off x="2495549" y="6114319"/>
            <a:ext cx="72009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600" dirty="0">
                <a:hlinkClick r:id="rId5"/>
              </a:rPr>
              <a:t>apec.fr/candidat/mon-espace/profil</a:t>
            </a:r>
            <a:endParaRPr lang="fr-FR" sz="1600" dirty="0">
              <a:ln>
                <a:solidFill>
                  <a:srgbClr val="F8A919"/>
                </a:solidFill>
              </a:ln>
              <a:solidFill>
                <a:srgbClr val="F451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4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F7E913A-5111-409A-AA88-94D4E75F3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noProof="0"/>
              <a:t>00/00/0000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779C3A-F84C-4502-977C-EACEE13C9E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33122C9-A0B9-462F-8757-0847AD287B63}" type="slidenum">
              <a:rPr lang="fr-FR" noProof="0" smtClean="0"/>
              <a:pPr/>
              <a:t>18</a:t>
            </a:fld>
            <a:endParaRPr lang="fr-FR" noProof="0"/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FEF2818-15BD-4A25-B687-B5A377F04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826" y="297233"/>
            <a:ext cx="9730798" cy="1044000"/>
          </a:xfrm>
        </p:spPr>
        <p:txBody>
          <a:bodyPr/>
          <a:lstStyle/>
          <a:p>
            <a:r>
              <a:rPr lang="fr-FR" dirty="0"/>
              <a:t>Pour aller plus loin</a:t>
            </a:r>
            <a:endParaRPr lang="fr-FR" dirty="0">
              <a:solidFill>
                <a:schemeClr val="accent5"/>
              </a:solidFill>
            </a:endParaRPr>
          </a:p>
        </p:txBody>
      </p:sp>
      <p:sp>
        <p:nvSpPr>
          <p:cNvPr id="11" name="Espace réservé du contenu 10">
            <a:extLst>
              <a:ext uri="{FF2B5EF4-FFF2-40B4-BE49-F238E27FC236}">
                <a16:creationId xmlns:a16="http://schemas.microsoft.com/office/drawing/2014/main" id="{BFB94C89-3EC6-4AEA-9619-DEC99CF4D4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0975" lvl="2" indent="-180975">
              <a:buClr>
                <a:schemeClr val="accent5"/>
              </a:buClr>
            </a:pPr>
            <a:r>
              <a:rPr lang="fr-FR" dirty="0"/>
              <a:t>L’Apec propose </a:t>
            </a:r>
            <a:r>
              <a:rPr lang="fr-FR" b="1" dirty="0"/>
              <a:t>des services gratuits, à distance ou en présentiel</a:t>
            </a:r>
          </a:p>
          <a:p>
            <a:endParaRPr lang="fr-FR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7DACADB-CADE-4738-A105-E28A68CB474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06" t="54703" r="52196" b="25361"/>
          <a:stretch/>
        </p:blipFill>
        <p:spPr>
          <a:xfrm>
            <a:off x="911424" y="2162140"/>
            <a:ext cx="5171706" cy="1338868"/>
          </a:xfrm>
          <a:prstGeom prst="rect">
            <a:avLst/>
          </a:prstGeom>
          <a:ln w="6350">
            <a:solidFill>
              <a:schemeClr val="accent5"/>
            </a:solidFill>
          </a:ln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AADE6B7A-0929-4510-8A1A-CE33E8FF2F8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769" t="30662" r="5934" b="51160"/>
          <a:stretch/>
        </p:blipFill>
        <p:spPr>
          <a:xfrm>
            <a:off x="1199456" y="4314693"/>
            <a:ext cx="5472608" cy="1418947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7E5CBE2B-3C88-4A4A-A8C7-AA4C86836D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395" t="30857" r="51868" b="50378"/>
          <a:stretch/>
        </p:blipFill>
        <p:spPr>
          <a:xfrm>
            <a:off x="6397959" y="2791535"/>
            <a:ext cx="5314665" cy="1418946"/>
          </a:xfrm>
          <a:prstGeom prst="rect">
            <a:avLst/>
          </a:prstGeom>
          <a:ln w="3175">
            <a:solidFill>
              <a:schemeClr val="accent5"/>
            </a:solidFill>
          </a:ln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6A1EBF9B-0966-4306-A697-B04D336C4AFB}"/>
              </a:ext>
            </a:extLst>
          </p:cNvPr>
          <p:cNvSpPr txBox="1"/>
          <p:nvPr/>
        </p:nvSpPr>
        <p:spPr>
          <a:xfrm>
            <a:off x="4079777" y="6032084"/>
            <a:ext cx="4922285" cy="338554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fr-FR" sz="1600" dirty="0">
                <a:hlinkClick r:id="rId4"/>
              </a:rPr>
              <a:t>apec.fr/candidat/optimiser-votre-candidature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981735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00/00/0000</a:t>
            </a:r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Nom de la présentation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C140CD-8AED-46FF-A9A2-77308F3F39AE}" type="slidenum">
              <a:rPr lang="fr-FR" smtClean="0"/>
              <a:pPr/>
              <a:t>19</a:t>
            </a:fld>
            <a:endParaRPr lang="fr-FR" dirty="0"/>
          </a:p>
        </p:txBody>
      </p:sp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576000" y="1052736"/>
            <a:ext cx="11040000" cy="2592288"/>
          </a:xfrm>
        </p:spPr>
        <p:txBody>
          <a:bodyPr/>
          <a:lstStyle/>
          <a:p>
            <a:r>
              <a:rPr lang="fr-FR" dirty="0"/>
              <a:t>Merci pour </a:t>
            </a:r>
            <a:br>
              <a:rPr lang="fr-FR" dirty="0"/>
            </a:br>
            <a:r>
              <a:rPr lang="fr-FR" dirty="0">
                <a:solidFill>
                  <a:schemeClr val="accent5"/>
                </a:solidFill>
              </a:rPr>
              <a:t>votre attention</a:t>
            </a:r>
            <a:br>
              <a:rPr lang="fr-FR" dirty="0">
                <a:solidFill>
                  <a:schemeClr val="accent5"/>
                </a:solidFill>
              </a:rPr>
            </a:br>
            <a:br>
              <a:rPr lang="fr-FR" dirty="0">
                <a:solidFill>
                  <a:schemeClr val="accent5"/>
                </a:solidFill>
              </a:rPr>
            </a:br>
            <a:r>
              <a:rPr lang="fr-FR" sz="2400" dirty="0" err="1">
                <a:solidFill>
                  <a:schemeClr val="accent5"/>
                </a:solidFill>
              </a:rPr>
              <a:t>audrey.merlin@apec.Fr</a:t>
            </a:r>
            <a:br>
              <a:rPr lang="fr-FR" sz="2400" dirty="0">
                <a:solidFill>
                  <a:schemeClr val="accent5"/>
                </a:solidFill>
              </a:rPr>
            </a:br>
            <a:br>
              <a:rPr lang="fr-FR" dirty="0">
                <a:solidFill>
                  <a:schemeClr val="accent5"/>
                </a:solidFill>
              </a:rPr>
            </a:br>
            <a:endParaRPr lang="fr-FR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652654"/>
      </p:ext>
    </p:extLst>
  </p:cSld>
  <p:clrMapOvr>
    <a:masterClrMapping/>
  </p:clrMapOvr>
</p:sld>
</file>

<file path=ppt/theme/theme1.xml><?xml version="1.0" encoding="utf-8"?>
<a:theme xmlns:a="http://schemas.openxmlformats.org/drawingml/2006/main" name="APEC">
  <a:themeElements>
    <a:clrScheme name="APEC PPT">
      <a:dk1>
        <a:srgbClr val="232558"/>
      </a:dk1>
      <a:lt1>
        <a:sysClr val="window" lastClr="FFFFFF"/>
      </a:lt1>
      <a:dk2>
        <a:srgbClr val="232558"/>
      </a:dk2>
      <a:lt2>
        <a:srgbClr val="FDC300"/>
      </a:lt2>
      <a:accent1>
        <a:srgbClr val="0089FF"/>
      </a:accent1>
      <a:accent2>
        <a:srgbClr val="00B6E7"/>
      </a:accent2>
      <a:accent3>
        <a:srgbClr val="FF4365"/>
      </a:accent3>
      <a:accent4>
        <a:srgbClr val="00D553"/>
      </a:accent4>
      <a:accent5>
        <a:srgbClr val="FF531F"/>
      </a:accent5>
      <a:accent6>
        <a:srgbClr val="232558"/>
      </a:accent6>
      <a:hlink>
        <a:srgbClr val="232558"/>
      </a:hlink>
      <a:folHlink>
        <a:srgbClr val="232558"/>
      </a:folHlink>
    </a:clrScheme>
    <a:fontScheme name="APEC PPT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201118_modele_ppt_apec_V2</Template>
  <TotalTime>778</TotalTime>
  <Words>1129</Words>
  <Application>Microsoft Office PowerPoint</Application>
  <PresentationFormat>Grand écran</PresentationFormat>
  <Paragraphs>208</Paragraphs>
  <Slides>19</Slides>
  <Notes>19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4" baseType="lpstr">
      <vt:lpstr>Arial</vt:lpstr>
      <vt:lpstr>Century Gothic</vt:lpstr>
      <vt:lpstr>Wingdings</vt:lpstr>
      <vt:lpstr>Wingdings 3</vt:lpstr>
      <vt:lpstr>APEC</vt:lpstr>
      <vt:lpstr>CV  les bonnes pratiques</vt:lpstr>
      <vt:lpstr>Sommaire </vt:lpstr>
      <vt:lpstr>1. Le contenu du CV</vt:lpstr>
      <vt:lpstr>Les 3 dimensions de la Compétence </vt:lpstr>
      <vt:lpstr>Le recruteur doit pouvoir projeter  le ou la candidate dans le poste à pourvoir</vt:lpstr>
      <vt:lpstr> L’accroche du CV  doit être explicite</vt:lpstr>
      <vt:lpstr> Des compétences et des réalisations concrètes</vt:lpstr>
      <vt:lpstr>En pratique</vt:lpstr>
      <vt:lpstr>Que mettre dans la partie « expériences » ? </vt:lpstr>
      <vt:lpstr> J’intègre un bloc compétences ?</vt:lpstr>
      <vt:lpstr> Et mes loisirs alors ?</vt:lpstr>
      <vt:lpstr>2. Une forme lisible et agréable</vt:lpstr>
      <vt:lpstr>3. Le CV doit pouvoir être trouvé</vt:lpstr>
      <vt:lpstr>Créer mon CV : un outil pratique</vt:lpstr>
      <vt:lpstr>La lettre de Motivation</vt:lpstr>
      <vt:lpstr>3 parties incontournables</vt:lpstr>
      <vt:lpstr>Votre « profil Apec » pour vous démarquer</vt:lpstr>
      <vt:lpstr>Pour aller plus loin</vt:lpstr>
      <vt:lpstr>Merci pour  votre attention  audrey.merlin@apec.Fr  </vt:lpstr>
    </vt:vector>
  </TitlesOfParts>
  <Manager>APEC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de la présentation  sur trois lignes maximum  tiatur simaxim oluptat</dc:title>
  <dc:subject>APEC</dc:subject>
  <dc:creator>Carole BERRUYER</dc:creator>
  <cp:lastModifiedBy>Audrey MERLIN</cp:lastModifiedBy>
  <cp:revision>75</cp:revision>
  <dcterms:created xsi:type="dcterms:W3CDTF">2021-01-19T10:03:42Z</dcterms:created>
  <dcterms:modified xsi:type="dcterms:W3CDTF">2022-09-23T13:51:46Z</dcterms:modified>
</cp:coreProperties>
</file>